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18"/>
  </p:notesMasterIdLst>
  <p:sldIdLst>
    <p:sldId id="346" r:id="rId2"/>
    <p:sldId id="540" r:id="rId3"/>
    <p:sldId id="544" r:id="rId4"/>
    <p:sldId id="515" r:id="rId5"/>
    <p:sldId id="545" r:id="rId6"/>
    <p:sldId id="537" r:id="rId7"/>
    <p:sldId id="538" r:id="rId8"/>
    <p:sldId id="536" r:id="rId9"/>
    <p:sldId id="535" r:id="rId10"/>
    <p:sldId id="530" r:id="rId11"/>
    <p:sldId id="534" r:id="rId12"/>
    <p:sldId id="549" r:id="rId13"/>
    <p:sldId id="546" r:id="rId14"/>
    <p:sldId id="547" r:id="rId15"/>
    <p:sldId id="551" r:id="rId16"/>
    <p:sldId id="548" r:id="rId17"/>
  </p:sldIdLst>
  <p:sldSz cx="9144000" cy="6858000" type="screen4x3"/>
  <p:notesSz cx="6889750" cy="10018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4F"/>
    <a:srgbClr val="4F81BD"/>
    <a:srgbClr val="FF0000"/>
    <a:srgbClr val="1C1C1C"/>
    <a:srgbClr val="740000"/>
    <a:srgbClr val="FF1515"/>
    <a:srgbClr val="3A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8F2E9D-CF07-4B98-BAC8-41D6533FCF79}" v="3" dt="2021-05-10T07:24:14.0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59" autoAdjust="0"/>
    <p:restoredTop sz="94660"/>
  </p:normalViewPr>
  <p:slideViewPr>
    <p:cSldViewPr>
      <p:cViewPr varScale="1">
        <p:scale>
          <a:sx n="113" d="100"/>
          <a:sy n="113" d="100"/>
        </p:scale>
        <p:origin x="13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A445DF5-1AD5-4120-A5B1-A38C1E427D7C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F1FECE6-3405-429A-8BBE-2A2D630C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ECE6-3405-429A-8BBE-2A2D630CD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2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ECE6-3405-429A-8BBE-2A2D630CD0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2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39327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86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2928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892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98290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8974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4737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9329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9970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5194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7156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19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hdr="0" ftr="0" dt="0"/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ft-in.com/wp-content/uploads/2022/03/Graft.mp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7" y="2362200"/>
            <a:ext cx="9144001" cy="632222"/>
          </a:xfrm>
        </p:spPr>
        <p:txBody>
          <a:bodyPr>
            <a:normAutofit/>
          </a:bodyPr>
          <a:lstStyle/>
          <a:p>
            <a:pPr algn="ctr" rtl="0"/>
            <a:r>
              <a:rPr lang="en-US" sz="3300" b="1" dirty="0">
                <a:solidFill>
                  <a:schemeClr val="tx1"/>
                </a:solidFill>
              </a:rPr>
              <a:t>Recreating the Natural Wound Healing Environment</a:t>
            </a:r>
            <a:endParaRPr lang="he-IL" sz="33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1FE99-C537-420B-86E7-DD08BA84FFD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9479"/>
            <a:ext cx="9144000" cy="1961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37710" r="25000" b="38889"/>
          <a:stretch/>
        </p:blipFill>
        <p:spPr>
          <a:xfrm>
            <a:off x="2362200" y="152400"/>
            <a:ext cx="4419600" cy="160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83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98D01B5-E3D8-4FEC-A601-D7770FA9909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92875D03-9AFB-40CE-9726-342AE1766664}"/>
              </a:ext>
            </a:extLst>
          </p:cNvPr>
          <p:cNvSpPr/>
          <p:nvPr/>
        </p:nvSpPr>
        <p:spPr>
          <a:xfrm>
            <a:off x="483754" y="1600200"/>
            <a:ext cx="817649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40000"/>
                </a:solidFill>
                <a:effectLst/>
                <a:latin typeface="+mn-lt"/>
              </a:rPr>
              <a:t>ACTIGRAFT</a:t>
            </a:r>
          </a:p>
          <a:p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+mn-lt"/>
            </a:endParaRP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+mn-lt"/>
              </a:rPr>
              <a:t>Vs.</a:t>
            </a:r>
          </a:p>
          <a:p>
            <a:pPr algn="ctr"/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Other treatments</a:t>
            </a:r>
          </a:p>
        </p:txBody>
      </p:sp>
      <p:pic>
        <p:nvPicPr>
          <p:cNvPr id="6" name="תמונה 3">
            <a:extLst>
              <a:ext uri="{FF2B5EF4-FFF2-40B4-BE49-F238E27FC236}">
                <a16:creationId xmlns:a16="http://schemas.microsoft.com/office/drawing/2014/main" id="{F0FF8635-1659-4F1E-910A-79D2D9A9F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37710" r="25000" b="38889"/>
          <a:stretch/>
        </p:blipFill>
        <p:spPr>
          <a:xfrm>
            <a:off x="3162300" y="0"/>
            <a:ext cx="2819400" cy="10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7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91755B8-B5C5-46FD-A8DE-C64081D55BD2}"/>
              </a:ext>
            </a:extLst>
          </p:cNvPr>
          <p:cNvGrpSpPr/>
          <p:nvPr/>
        </p:nvGrpSpPr>
        <p:grpSpPr>
          <a:xfrm>
            <a:off x="266700" y="33089"/>
            <a:ext cx="8610600" cy="6824911"/>
            <a:chOff x="266700" y="33089"/>
            <a:chExt cx="8610600" cy="6824911"/>
          </a:xfrm>
        </p:grpSpPr>
        <p:sp>
          <p:nvSpPr>
            <p:cNvPr id="4" name="Slide Number Placeholder 2"/>
            <p:cNvSpPr txBox="1">
              <a:spLocks/>
            </p:cNvSpPr>
            <p:nvPr/>
          </p:nvSpPr>
          <p:spPr>
            <a:xfrm>
              <a:off x="7425344" y="6492875"/>
              <a:ext cx="98401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sz="1050" kern="120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fld id="{098D01B5-E3D8-4FEC-A601-D7770FA99096}" type="slidenum">
                <a:rPr lang="en-US" smtClean="0"/>
                <a:pPr>
                  <a:defRPr/>
                </a:pPr>
                <a:t>11</a:t>
              </a:fld>
              <a:endParaRPr lang="en-US"/>
            </a:p>
          </p:txBody>
        </p:sp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632F0EC9-2953-4226-A4AA-F3C775A9C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" y="1664486"/>
              <a:ext cx="8610600" cy="488871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2CA55A-4091-4DCA-A81E-CA687F2E9943}"/>
                </a:ext>
              </a:extLst>
            </p:cNvPr>
            <p:cNvSpPr txBox="1"/>
            <p:nvPr/>
          </p:nvSpPr>
          <p:spPr>
            <a:xfrm>
              <a:off x="1143000" y="1030069"/>
              <a:ext cx="731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+mn-lt"/>
                </a:rPr>
                <a:t>Biological Treatments - Comparison</a:t>
              </a:r>
            </a:p>
          </p:txBody>
        </p:sp>
        <p:pic>
          <p:nvPicPr>
            <p:cNvPr id="7" name="תמונה 3">
              <a:extLst>
                <a:ext uri="{FF2B5EF4-FFF2-40B4-BE49-F238E27FC236}">
                  <a16:creationId xmlns:a16="http://schemas.microsoft.com/office/drawing/2014/main" id="{F91499C1-759C-47E5-901C-0AA76C3A0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67" t="37710" r="25000" b="38889"/>
            <a:stretch/>
          </p:blipFill>
          <p:spPr>
            <a:xfrm>
              <a:off x="3162300" y="33089"/>
              <a:ext cx="2819400" cy="102376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DC52A31-6AA7-4007-9547-79BDA824D412}"/>
                </a:ext>
              </a:extLst>
            </p:cNvPr>
            <p:cNvSpPr txBox="1"/>
            <p:nvPr/>
          </p:nvSpPr>
          <p:spPr>
            <a:xfrm>
              <a:off x="1447800" y="5562600"/>
              <a:ext cx="6705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898D518-2BDD-4F53-8F82-4E49BAC3C9F7}"/>
                </a:ext>
              </a:extLst>
            </p:cNvPr>
            <p:cNvCxnSpPr>
              <a:cxnSpLocks/>
            </p:cNvCxnSpPr>
            <p:nvPr/>
          </p:nvCxnSpPr>
          <p:spPr>
            <a:xfrm>
              <a:off x="2324100" y="3429000"/>
              <a:ext cx="723900" cy="4572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4717D2-AC89-4DD4-AB4C-449F176543C6}"/>
                </a:ext>
              </a:extLst>
            </p:cNvPr>
            <p:cNvSpPr/>
            <p:nvPr/>
          </p:nvSpPr>
          <p:spPr>
            <a:xfrm>
              <a:off x="2895600" y="3733800"/>
              <a:ext cx="198119" cy="1981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D8C0BC-FEF5-4FD1-A4EC-E3D7FFB560A4}"/>
                </a:ext>
              </a:extLst>
            </p:cNvPr>
            <p:cNvSpPr/>
            <p:nvPr/>
          </p:nvSpPr>
          <p:spPr>
            <a:xfrm>
              <a:off x="3886199" y="2951921"/>
              <a:ext cx="91440" cy="91440"/>
            </a:xfrm>
            <a:prstGeom prst="ellipse">
              <a:avLst/>
            </a:prstGeom>
            <a:solidFill>
              <a:srgbClr val="C00000"/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CE94227-1A98-4BAF-AFD1-6C05FD4B23C2}"/>
                </a:ext>
              </a:extLst>
            </p:cNvPr>
            <p:cNvCxnSpPr/>
            <p:nvPr/>
          </p:nvCxnSpPr>
          <p:spPr>
            <a:xfrm flipH="1">
              <a:off x="3276600" y="3043361"/>
              <a:ext cx="609599" cy="157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68EA8E-4DDF-4F51-8AEF-52B20D6250F0}"/>
                </a:ext>
              </a:extLst>
            </p:cNvPr>
            <p:cNvSpPr/>
            <p:nvPr/>
          </p:nvSpPr>
          <p:spPr>
            <a:xfrm>
              <a:off x="6705600" y="1752600"/>
              <a:ext cx="12192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E2FB02-CA16-4B84-9570-318EA39CF037}"/>
                </a:ext>
              </a:extLst>
            </p:cNvPr>
            <p:cNvSpPr/>
            <p:nvPr/>
          </p:nvSpPr>
          <p:spPr>
            <a:xfrm>
              <a:off x="3162300" y="2259829"/>
              <a:ext cx="3200400" cy="363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0EE66B0-70DD-49B9-9856-3F032DBDC9AB}"/>
              </a:ext>
            </a:extLst>
          </p:cNvPr>
          <p:cNvSpPr/>
          <p:nvPr/>
        </p:nvSpPr>
        <p:spPr>
          <a:xfrm>
            <a:off x="2514600" y="3505200"/>
            <a:ext cx="762000" cy="198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04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5EE81C8-481E-40C0-B33B-86121B1B903A}"/>
              </a:ext>
            </a:extLst>
          </p:cNvPr>
          <p:cNvGrpSpPr/>
          <p:nvPr/>
        </p:nvGrpSpPr>
        <p:grpSpPr>
          <a:xfrm>
            <a:off x="82968" y="76200"/>
            <a:ext cx="4495800" cy="1513820"/>
            <a:chOff x="82968" y="152400"/>
            <a:chExt cx="4495800" cy="15138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8F8B88C-B4D3-47C8-833F-3654DD06DD4D}"/>
                </a:ext>
              </a:extLst>
            </p:cNvPr>
            <p:cNvGrpSpPr/>
            <p:nvPr/>
          </p:nvGrpSpPr>
          <p:grpSpPr>
            <a:xfrm>
              <a:off x="1295400" y="152400"/>
              <a:ext cx="1696598" cy="930926"/>
              <a:chOff x="2209800" y="1600200"/>
              <a:chExt cx="1696598" cy="93092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1B337C7-67A9-41CC-ABE4-4E24EEEF1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09800" y="1600200"/>
                <a:ext cx="1696598" cy="73262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1C21FBF-39D0-45A3-B4EE-6A1DCECEA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5817" y="2332822"/>
                <a:ext cx="1542361" cy="198304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7AFEC3-A70D-4836-A54D-D652E4149EA2}"/>
                </a:ext>
              </a:extLst>
            </p:cNvPr>
            <p:cNvSpPr txBox="1"/>
            <p:nvPr/>
          </p:nvSpPr>
          <p:spPr>
            <a:xfrm>
              <a:off x="82968" y="1143000"/>
              <a:ext cx="449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Regenerative wound solution using patient's own blood to create an autologous whole blood clot tissue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A4E115-253D-41B5-A97D-6F8177639041}"/>
              </a:ext>
            </a:extLst>
          </p:cNvPr>
          <p:cNvGrpSpPr/>
          <p:nvPr/>
        </p:nvGrpSpPr>
        <p:grpSpPr>
          <a:xfrm>
            <a:off x="4724400" y="76200"/>
            <a:ext cx="4419600" cy="1513820"/>
            <a:chOff x="4724400" y="152400"/>
            <a:chExt cx="4495800" cy="15138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CC8AD37-D326-42DB-B9DD-AC5FC5C1FF01}"/>
                </a:ext>
              </a:extLst>
            </p:cNvPr>
            <p:cNvGrpSpPr/>
            <p:nvPr/>
          </p:nvGrpSpPr>
          <p:grpSpPr>
            <a:xfrm>
              <a:off x="5867400" y="152400"/>
              <a:ext cx="1828800" cy="1071390"/>
              <a:chOff x="5211100" y="1567070"/>
              <a:chExt cx="1828800" cy="107139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8B23520-7334-4A62-818F-D3AB59D1F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8737" y="1567070"/>
                <a:ext cx="1123720" cy="66101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292485-A6F8-43A1-AD18-80DB1ABB5E34}"/>
                  </a:ext>
                </a:extLst>
              </p:cNvPr>
              <p:cNvSpPr txBox="1"/>
              <p:nvPr/>
            </p:nvSpPr>
            <p:spPr>
              <a:xfrm>
                <a:off x="5211100" y="2176795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NEGATIVE WOUND PRESSURE THERAPY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73650FE-D851-48D3-90CE-907EE63974D4}"/>
                </a:ext>
              </a:extLst>
            </p:cNvPr>
            <p:cNvSpPr txBox="1"/>
            <p:nvPr/>
          </p:nvSpPr>
          <p:spPr>
            <a:xfrm>
              <a:off x="4724400" y="1143000"/>
              <a:ext cx="449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/>
                <a:t>vacuum assisted closure using a suction pump to remove excess exudate and promote healing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2A0E4D-F0F4-42B4-9E5D-9A3A6C1376F8}"/>
              </a:ext>
            </a:extLst>
          </p:cNvPr>
          <p:cNvCxnSpPr>
            <a:cxnSpLocks/>
          </p:cNvCxnSpPr>
          <p:nvPr/>
        </p:nvCxnSpPr>
        <p:spPr>
          <a:xfrm flipH="1">
            <a:off x="4495800" y="-58986"/>
            <a:ext cx="39617" cy="645978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393EB7-51CE-432E-8AE7-910F18A5215E}"/>
              </a:ext>
            </a:extLst>
          </p:cNvPr>
          <p:cNvCxnSpPr/>
          <p:nvPr/>
        </p:nvCxnSpPr>
        <p:spPr>
          <a:xfrm flipH="1">
            <a:off x="0" y="1676400"/>
            <a:ext cx="9144000" cy="0"/>
          </a:xfrm>
          <a:prstGeom prst="line">
            <a:avLst/>
          </a:prstGeom>
          <a:ln w="444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0FB70CC-63D2-48FB-BD09-B985B1F60A5A}"/>
              </a:ext>
            </a:extLst>
          </p:cNvPr>
          <p:cNvSpPr txBox="1"/>
          <p:nvPr/>
        </p:nvSpPr>
        <p:spPr>
          <a:xfrm>
            <a:off x="137630" y="1812400"/>
            <a:ext cx="4235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Requires 1 weekly application, every 7 days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9B6263-E95F-468D-BEDE-11C9519C3DCC}"/>
              </a:ext>
            </a:extLst>
          </p:cNvPr>
          <p:cNvSpPr txBox="1"/>
          <p:nvPr/>
        </p:nvSpPr>
        <p:spPr>
          <a:xfrm>
            <a:off x="4721916" y="1825823"/>
            <a:ext cx="4235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Requires 2-3 dressing changes per week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0F912DE-E286-4014-9F12-9759434FFC20}"/>
              </a:ext>
            </a:extLst>
          </p:cNvPr>
          <p:cNvCxnSpPr/>
          <p:nvPr/>
        </p:nvCxnSpPr>
        <p:spPr>
          <a:xfrm flipH="1">
            <a:off x="0" y="2133600"/>
            <a:ext cx="914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198AC68-E329-40C2-8A18-DE8955A3BF2C}"/>
              </a:ext>
            </a:extLst>
          </p:cNvPr>
          <p:cNvSpPr txBox="1"/>
          <p:nvPr/>
        </p:nvSpPr>
        <p:spPr>
          <a:xfrm>
            <a:off x="130108" y="2219980"/>
            <a:ext cx="423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 irritation of the dermal layer of the skin, pain reduction has been noted in 3 days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0B8EAA-50DC-4E8C-9AE0-BCD8BE49C7FA}"/>
              </a:ext>
            </a:extLst>
          </p:cNvPr>
          <p:cNvSpPr txBox="1"/>
          <p:nvPr/>
        </p:nvSpPr>
        <p:spPr>
          <a:xfrm>
            <a:off x="4658002" y="2219979"/>
            <a:ext cx="423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Patient may experience pain from vacuum, and at dressing changes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309975-C224-495D-ACB7-385AB3B7C2C5}"/>
              </a:ext>
            </a:extLst>
          </p:cNvPr>
          <p:cNvCxnSpPr/>
          <p:nvPr/>
        </p:nvCxnSpPr>
        <p:spPr>
          <a:xfrm flipH="1">
            <a:off x="0" y="2743200"/>
            <a:ext cx="914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748C1B3-08A9-422C-A9B2-4953B95BE86E}"/>
              </a:ext>
            </a:extLst>
          </p:cNvPr>
          <p:cNvSpPr txBox="1"/>
          <p:nvPr/>
        </p:nvSpPr>
        <p:spPr>
          <a:xfrm>
            <a:off x="137630" y="2756597"/>
            <a:ext cx="423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Minimized infection risk due to leaving wound undisturbed and reduced dressing changes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FC5800-6135-4091-8A5D-9394A153B539}"/>
              </a:ext>
            </a:extLst>
          </p:cNvPr>
          <p:cNvSpPr txBox="1"/>
          <p:nvPr/>
        </p:nvSpPr>
        <p:spPr>
          <a:xfrm>
            <a:off x="4648200" y="2756597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Frequent dressing changes increase contamination risk and infection; vacuum seal leakage can cause maceration, infection, and complications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B3071F6-8701-49B8-95FE-9D666CC465B1}"/>
              </a:ext>
            </a:extLst>
          </p:cNvPr>
          <p:cNvCxnSpPr/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3043EC1-C373-4BEB-AFD7-2C777C697784}"/>
              </a:ext>
            </a:extLst>
          </p:cNvPr>
          <p:cNvSpPr txBox="1"/>
          <p:nvPr/>
        </p:nvSpPr>
        <p:spPr>
          <a:xfrm>
            <a:off x="130108" y="3439180"/>
            <a:ext cx="423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Utilizing patient's own blood creates a natural healing environment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335100-AD69-4E58-BE8A-3F5FAE606767}"/>
              </a:ext>
            </a:extLst>
          </p:cNvPr>
          <p:cNvSpPr txBox="1"/>
          <p:nvPr/>
        </p:nvSpPr>
        <p:spPr>
          <a:xfrm>
            <a:off x="4689610" y="3459058"/>
            <a:ext cx="4235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biologically active - Exposed to side effects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EC42BA5-71FE-4A4D-ADF4-7571A94EF6CB}"/>
              </a:ext>
            </a:extLst>
          </p:cNvPr>
          <p:cNvCxnSpPr/>
          <p:nvPr/>
        </p:nvCxnSpPr>
        <p:spPr>
          <a:xfrm flipH="1">
            <a:off x="0" y="3962400"/>
            <a:ext cx="914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B8E1DF9-6A30-4349-ACB0-3E629C3FF790}"/>
              </a:ext>
            </a:extLst>
          </p:cNvPr>
          <p:cNvSpPr txBox="1"/>
          <p:nvPr/>
        </p:nvSpPr>
        <p:spPr>
          <a:xfrm>
            <a:off x="143360" y="3943108"/>
            <a:ext cx="423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 Capital equipment or special storage </a:t>
            </a:r>
          </a:p>
          <a:p>
            <a:r>
              <a:rPr lang="en-US" sz="1400" dirty="0"/>
              <a:t>requirements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805691-93CD-4DEA-8B33-3D7B58812B19}"/>
              </a:ext>
            </a:extLst>
          </p:cNvPr>
          <p:cNvSpPr txBox="1"/>
          <p:nvPr/>
        </p:nvSpPr>
        <p:spPr>
          <a:xfrm>
            <a:off x="4648200" y="3972580"/>
            <a:ext cx="423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Purchase or rental of capital equipment is required as well as purchase of disposables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3997D9A-49F3-4028-A8A9-BB16841205B2}"/>
              </a:ext>
            </a:extLst>
          </p:cNvPr>
          <p:cNvCxnSpPr/>
          <p:nvPr/>
        </p:nvCxnSpPr>
        <p:spPr>
          <a:xfrm flipH="1">
            <a:off x="0" y="4495800"/>
            <a:ext cx="914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5DBE5F5-B73A-4E33-A4D0-954D5C4A3C8F}"/>
              </a:ext>
            </a:extLst>
          </p:cNvPr>
          <p:cNvSpPr txBox="1"/>
          <p:nvPr/>
        </p:nvSpPr>
        <p:spPr>
          <a:xfrm>
            <a:off x="161510" y="4562350"/>
            <a:ext cx="44005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Ease of use enables deployment across care continuum and transition from acute to post-acute setting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B93456-FCF4-45D5-BB1C-82487E9B3B95}"/>
              </a:ext>
            </a:extLst>
          </p:cNvPr>
          <p:cNvSpPr txBox="1"/>
          <p:nvPr/>
        </p:nvSpPr>
        <p:spPr>
          <a:xfrm>
            <a:off x="4598505" y="4595336"/>
            <a:ext cx="4621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trained nursing staff and frequent monitoring required to conduct in-servicing, competency updates to troubleshoot alarms, repair leaks, observe complications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617C31D-05A4-488E-8C02-1224A142511A}"/>
              </a:ext>
            </a:extLst>
          </p:cNvPr>
          <p:cNvCxnSpPr/>
          <p:nvPr/>
        </p:nvCxnSpPr>
        <p:spPr>
          <a:xfrm flipH="1">
            <a:off x="0" y="5334000"/>
            <a:ext cx="914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3D6CF4D-14C6-459A-BB00-6893F518FC09}"/>
              </a:ext>
            </a:extLst>
          </p:cNvPr>
          <p:cNvSpPr txBox="1"/>
          <p:nvPr/>
        </p:nvSpPr>
        <p:spPr>
          <a:xfrm>
            <a:off x="181530" y="5407223"/>
            <a:ext cx="4400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Reduces risk of hospital readmissions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AEF62E-17D9-49C3-94C2-AB7E47C59212}"/>
              </a:ext>
            </a:extLst>
          </p:cNvPr>
          <p:cNvSpPr txBox="1"/>
          <p:nvPr/>
        </p:nvSpPr>
        <p:spPr>
          <a:xfrm>
            <a:off x="4689610" y="5404246"/>
            <a:ext cx="4400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Complications can lead to patient readmissions spital 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831313-222A-4AE3-83C3-D09E08E92E07}"/>
              </a:ext>
            </a:extLst>
          </p:cNvPr>
          <p:cNvCxnSpPr/>
          <p:nvPr/>
        </p:nvCxnSpPr>
        <p:spPr>
          <a:xfrm flipH="1">
            <a:off x="-76200" y="5715000"/>
            <a:ext cx="914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4C716C2-ADFA-4669-A6F8-10CABF561096}"/>
              </a:ext>
            </a:extLst>
          </p:cNvPr>
          <p:cNvSpPr txBox="1"/>
          <p:nvPr/>
        </p:nvSpPr>
        <p:spPr>
          <a:xfrm>
            <a:off x="161510" y="5725180"/>
            <a:ext cx="4211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72.2% complete healing in average of 6 weeks   (45 days) = </a:t>
            </a:r>
            <a:r>
              <a:rPr lang="en-US" sz="1400" b="1" dirty="0"/>
              <a:t>cost reduction for complete healing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9F73AB-EE3A-4CCC-A5C5-AF7036141390}"/>
              </a:ext>
            </a:extLst>
          </p:cNvPr>
          <p:cNvSpPr txBox="1"/>
          <p:nvPr/>
        </p:nvSpPr>
        <p:spPr>
          <a:xfrm>
            <a:off x="4606031" y="5812318"/>
            <a:ext cx="4140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43.2% partial healing in 14 weeks (98 days).</a:t>
            </a:r>
          </a:p>
        </p:txBody>
      </p:sp>
    </p:spTree>
    <p:extLst>
      <p:ext uri="{BB962C8B-B14F-4D97-AF65-F5344CB8AC3E}">
        <p14:creationId xmlns:p14="http://schemas.microsoft.com/office/powerpoint/2010/main" val="393510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32" grpId="0"/>
      <p:bldP spid="33" grpId="0"/>
      <p:bldP spid="35" grpId="0"/>
      <p:bldP spid="36" grpId="0"/>
      <p:bldP spid="38" grpId="0"/>
      <p:bldP spid="39" grpId="0"/>
      <p:bldP spid="41" grpId="0"/>
      <p:bldP spid="42" grpId="0"/>
      <p:bldP spid="44" grpId="0"/>
      <p:bldP spid="45" grpId="0"/>
      <p:bldP spid="48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78403" y="1050998"/>
            <a:ext cx="6838950" cy="5234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+mn-lt"/>
              </a:rPr>
              <a:t>Reduction of Nursing - Example Case</a:t>
            </a:r>
            <a:endParaRPr lang="he-IL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98D01B5-E3D8-4FEC-A601-D7770FA9909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723" y="4569702"/>
            <a:ext cx="2703519" cy="21358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554463"/>
            <a:ext cx="2571750" cy="21511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m_5500437569917023423Picture 1" descr="image00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1302" y="4553530"/>
            <a:ext cx="2702516" cy="2151137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4932" y="1651921"/>
            <a:ext cx="8999832" cy="21544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1" hangingPunct="1"/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Diabetic foot ulcer (DFU):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Actigraft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Clinged to the wound - Left untouched for</a:t>
            </a:r>
          </a:p>
          <a:p>
            <a:pPr eaLnBrk="1" hangingPunct="1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4 consecutive weeks with zero wound nursing,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after which the wound was healed.</a:t>
            </a:r>
          </a:p>
          <a:p>
            <a:pPr eaLnBrk="1" hangingPunct="1"/>
            <a:endParaRPr lang="en-US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eaLnBrk="1" hangingPunct="1"/>
            <a:r>
              <a:rPr lang="en-US" alt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Cost comparison: </a:t>
            </a:r>
          </a:p>
          <a:p>
            <a:pPr eaLnBrk="1" hangingPunct="1"/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Cost of regular daily care of such ulcer in Home Nursing during these 4 weeks will be around €1,500+ 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with daily care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while the ulcer will not heal in most cases.</a:t>
            </a:r>
          </a:p>
          <a:p>
            <a:pPr eaLnBrk="1" hangingPunct="1"/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cost with ACTIGRAFT is €350 per treatment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  <a:endParaRPr lang="he-I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67" y="3925669"/>
            <a:ext cx="29717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latin typeface="+mn-lt"/>
              </a:rPr>
              <a:t>The DFU before RD1 – non healing </a:t>
            </a:r>
            <a:r>
              <a:rPr lang="en-US" b="1" dirty="0">
                <a:latin typeface="+mn-lt"/>
              </a:rPr>
              <a:t>for 7 months</a:t>
            </a:r>
            <a:endParaRPr lang="he-IL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0850" y="3907199"/>
            <a:ext cx="2971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cs typeface="+mn-cs"/>
              </a:rPr>
              <a:t>The RD1 on the wound after 4 consecutive weeks</a:t>
            </a:r>
            <a:endParaRPr lang="he-IL" dirty="0"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2650" y="3907199"/>
            <a:ext cx="25717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latin typeface="+mn-lt"/>
              </a:rPr>
              <a:t>The healed DFU after 4 weeks with one RD1</a:t>
            </a:r>
            <a:endParaRPr lang="he-IL" dirty="0">
              <a:latin typeface="+mn-lt"/>
            </a:endParaRPr>
          </a:p>
        </p:txBody>
      </p:sp>
      <p:pic>
        <p:nvPicPr>
          <p:cNvPr id="21" name="תמונה 3">
            <a:extLst>
              <a:ext uri="{FF2B5EF4-FFF2-40B4-BE49-F238E27FC236}">
                <a16:creationId xmlns:a16="http://schemas.microsoft.com/office/drawing/2014/main" id="{F91499C1-759C-47E5-901C-0AA76C3A03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37710" r="25000" b="38889"/>
          <a:stretch/>
        </p:blipFill>
        <p:spPr>
          <a:xfrm>
            <a:off x="3162300" y="33089"/>
            <a:ext cx="2819400" cy="10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10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1" name="תמונה 3">
            <a:extLst>
              <a:ext uri="{FF2B5EF4-FFF2-40B4-BE49-F238E27FC236}">
                <a16:creationId xmlns:a16="http://schemas.microsoft.com/office/drawing/2014/main" id="{F91499C1-759C-47E5-901C-0AA76C3A03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37710" r="25000" b="38889"/>
          <a:stretch/>
        </p:blipFill>
        <p:spPr>
          <a:xfrm>
            <a:off x="3162300" y="33089"/>
            <a:ext cx="2819400" cy="1023763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1301132" y="1359782"/>
            <a:ext cx="6651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-50" dirty="0">
                <a:latin typeface="+mn-lt"/>
                <a:ea typeface="+mj-ea"/>
                <a:cs typeface="+mj-cs"/>
              </a:rPr>
              <a:t>ACTIGRAFT</a:t>
            </a:r>
            <a:r>
              <a:rPr lang="en-US" sz="2000" dirty="0">
                <a:latin typeface="+mn-lt"/>
              </a:rPr>
              <a:t> </a:t>
            </a:r>
            <a:r>
              <a:rPr lang="en-US" sz="3200" b="1" spc="-50" dirty="0">
                <a:latin typeface="+mn-lt"/>
                <a:ea typeface="+mj-ea"/>
                <a:cs typeface="+mj-cs"/>
              </a:rPr>
              <a:t>preparation and application</a:t>
            </a:r>
          </a:p>
        </p:txBody>
      </p:sp>
      <p:pic>
        <p:nvPicPr>
          <p:cNvPr id="7" name="תמונה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911" y="2438400"/>
            <a:ext cx="443617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84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73931"/>
            <a:ext cx="9144000" cy="626269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</a:rPr>
              <a:t>ACTIGRAFT - Good For:</a:t>
            </a:r>
            <a:endParaRPr lang="he-IL" sz="36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4507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98D01B5-E3D8-4FEC-A601-D7770FA9909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600" y="1447800"/>
            <a:ext cx="9067800" cy="43858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Chronic wounds: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Diabetic Ulcers.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Pressure Ulcers. 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Vascular Ulcers.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Non-healing wounds.</a:t>
            </a:r>
          </a:p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Accelerate and improve healing of difficult to heal wounds: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Pilonidal Sinus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Annal fistula 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Stoma removal wound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Internal Cyst </a:t>
            </a:r>
            <a:endParaRPr lang="he-IL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Gun shut wound 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7" name="תמונה 3">
            <a:extLst>
              <a:ext uri="{FF2B5EF4-FFF2-40B4-BE49-F238E27FC236}">
                <a16:creationId xmlns:a16="http://schemas.microsoft.com/office/drawing/2014/main" id="{27EF79B4-E3E4-4A4B-A62A-1CFEA4E6A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37710" r="25000" b="38889"/>
          <a:stretch/>
        </p:blipFill>
        <p:spPr>
          <a:xfrm>
            <a:off x="3187700" y="0"/>
            <a:ext cx="2819400" cy="10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97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7" y="2362200"/>
            <a:ext cx="9144001" cy="632222"/>
          </a:xfrm>
        </p:spPr>
        <p:txBody>
          <a:bodyPr>
            <a:normAutofit/>
          </a:bodyPr>
          <a:lstStyle/>
          <a:p>
            <a:pPr algn="ctr" rtl="0"/>
            <a:r>
              <a:rPr lang="en-US" sz="3300" b="1" dirty="0">
                <a:solidFill>
                  <a:schemeClr val="tx1"/>
                </a:solidFill>
              </a:rPr>
              <a:t>Recreating the Natural Wound Healing Environment</a:t>
            </a:r>
            <a:endParaRPr lang="he-IL" sz="33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1FE99-C537-420B-86E7-DD08BA84FFD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9479"/>
            <a:ext cx="9144000" cy="1961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37710" r="25000" b="38889"/>
          <a:stretch/>
        </p:blipFill>
        <p:spPr>
          <a:xfrm>
            <a:off x="2362200" y="152400"/>
            <a:ext cx="4419600" cy="160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9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Slide Number Placeholder 4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EB1FE99-C537-420B-86E7-DD08BA84FF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CF87A-3024-42FE-886C-35221EACE55C}"/>
              </a:ext>
            </a:extLst>
          </p:cNvPr>
          <p:cNvSpPr txBox="1"/>
          <p:nvPr/>
        </p:nvSpPr>
        <p:spPr>
          <a:xfrm>
            <a:off x="1676400" y="2667000"/>
            <a:ext cx="579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ACTIGRAFT</a:t>
            </a:r>
          </a:p>
          <a:p>
            <a:pPr algn="ctr">
              <a:spcAft>
                <a:spcPts val="1200"/>
              </a:spcAft>
            </a:pPr>
            <a:r>
              <a:rPr lang="en-US" sz="3600" dirty="0">
                <a:latin typeface="+mn-lt"/>
              </a:rPr>
              <a:t>Biological Wound Care</a:t>
            </a:r>
          </a:p>
          <a:p>
            <a:pPr algn="ctr">
              <a:spcAft>
                <a:spcPts val="1200"/>
              </a:spcAft>
            </a:pPr>
            <a:r>
              <a:rPr lang="en-US" sz="3600" dirty="0">
                <a:latin typeface="+mn-lt"/>
              </a:rPr>
              <a:t> Device/ Treatment</a:t>
            </a:r>
          </a:p>
        </p:txBody>
      </p:sp>
      <p:pic>
        <p:nvPicPr>
          <p:cNvPr id="5" name="תמונה 3">
            <a:extLst>
              <a:ext uri="{FF2B5EF4-FFF2-40B4-BE49-F238E27FC236}">
                <a16:creationId xmlns:a16="http://schemas.microsoft.com/office/drawing/2014/main" id="{3EE1B1F5-A5C3-4AA8-B5CF-1C8FE721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37710" r="25000" b="38889"/>
          <a:stretch/>
        </p:blipFill>
        <p:spPr>
          <a:xfrm>
            <a:off x="3162300" y="0"/>
            <a:ext cx="2819400" cy="10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7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4692" y="2705865"/>
            <a:ext cx="5034354" cy="316153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4618" y="1295400"/>
            <a:ext cx="9113982" cy="7744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</a:rPr>
              <a:t>THE ACTIGRAFT WHOLE BLOOD CLOT: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CONTAINS </a:t>
            </a:r>
            <a:r>
              <a:rPr lang="en-US" sz="3200" b="1" dirty="0">
                <a:solidFill>
                  <a:schemeClr val="tx1"/>
                </a:solidFill>
              </a:rPr>
              <a:t>ALL</a:t>
            </a:r>
            <a:r>
              <a:rPr lang="en-US" sz="3200" dirty="0">
                <a:solidFill>
                  <a:schemeClr val="tx1"/>
                </a:solidFill>
              </a:rPr>
              <a:t> HEALING COMPONENTS</a:t>
            </a:r>
            <a:br>
              <a:rPr lang="en-US" sz="3200" dirty="0">
                <a:solidFill>
                  <a:schemeClr val="tx1"/>
                </a:solidFill>
              </a:rPr>
            </a:br>
            <a:endParaRPr lang="he-IL" sz="32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pPr>
              <a:defRPr/>
            </a:pPr>
            <a:fld id="{098D01B5-E3D8-4FEC-A601-D7770FA9909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cxnSp>
        <p:nvCxnSpPr>
          <p:cNvPr id="9" name="Straight Connector 9"/>
          <p:cNvCxnSpPr>
            <a:cxnSpLocks noChangeShapeType="1"/>
          </p:cNvCxnSpPr>
          <p:nvPr/>
        </p:nvCxnSpPr>
        <p:spPr bwMode="auto">
          <a:xfrm flipH="1" flipV="1">
            <a:off x="5791200" y="3125640"/>
            <a:ext cx="1258860" cy="127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flipH="1" flipV="1">
            <a:off x="2196686" y="5359712"/>
            <a:ext cx="1685500" cy="686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5"/>
          <p:cNvCxnSpPr>
            <a:cxnSpLocks noChangeShapeType="1"/>
          </p:cNvCxnSpPr>
          <p:nvPr/>
        </p:nvCxnSpPr>
        <p:spPr bwMode="auto">
          <a:xfrm flipH="1" flipV="1">
            <a:off x="1568326" y="3691584"/>
            <a:ext cx="1632074" cy="568327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0"/>
          <p:cNvCxnSpPr>
            <a:cxnSpLocks noChangeShapeType="1"/>
          </p:cNvCxnSpPr>
          <p:nvPr/>
        </p:nvCxnSpPr>
        <p:spPr bwMode="auto">
          <a:xfrm flipH="1" flipV="1">
            <a:off x="1568326" y="4488510"/>
            <a:ext cx="1936874" cy="41274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2"/>
          <p:cNvCxnSpPr>
            <a:cxnSpLocks noChangeShapeType="1"/>
          </p:cNvCxnSpPr>
          <p:nvPr/>
        </p:nvCxnSpPr>
        <p:spPr bwMode="auto">
          <a:xfrm>
            <a:off x="5105400" y="4408649"/>
            <a:ext cx="1905000" cy="2501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7086600" y="4165454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en-US" dirty="0"/>
              <a:t>Released Growth factors</a:t>
            </a: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7027602" y="2940696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en-US" dirty="0"/>
              <a:t>Protective Scab</a:t>
            </a:r>
          </a:p>
        </p:txBody>
      </p: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381000" y="4992687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en-US" dirty="0"/>
              <a:t>Macrophages &amp; Fibroblasts</a:t>
            </a:r>
          </a:p>
        </p:txBody>
      </p: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174616" y="3335874"/>
            <a:ext cx="17308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Granulation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Tissue</a:t>
            </a:r>
          </a:p>
        </p:txBody>
      </p:sp>
      <p:cxnSp>
        <p:nvCxnSpPr>
          <p:cNvPr id="18" name="Straight Connector 27"/>
          <p:cNvCxnSpPr>
            <a:cxnSpLocks noChangeShapeType="1"/>
          </p:cNvCxnSpPr>
          <p:nvPr/>
        </p:nvCxnSpPr>
        <p:spPr bwMode="auto">
          <a:xfrm>
            <a:off x="5257800" y="3691584"/>
            <a:ext cx="17526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7010400" y="3474097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en-US" dirty="0"/>
              <a:t>Fibrin Scaffold</a:t>
            </a:r>
          </a:p>
        </p:txBody>
      </p:sp>
      <p:sp>
        <p:nvSpPr>
          <p:cNvPr id="20" name="TextBox 36"/>
          <p:cNvSpPr txBox="1">
            <a:spLocks noChangeArrowheads="1"/>
          </p:cNvSpPr>
          <p:nvPr/>
        </p:nvSpPr>
        <p:spPr bwMode="auto">
          <a:xfrm>
            <a:off x="177478" y="4114800"/>
            <a:ext cx="14227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altLang="en-US" dirty="0"/>
              <a:t>Released</a:t>
            </a:r>
          </a:p>
          <a:p>
            <a:r>
              <a:rPr lang="en-US" altLang="en-US" dirty="0"/>
              <a:t>Bio-signals</a:t>
            </a:r>
          </a:p>
        </p:txBody>
      </p:sp>
      <p:pic>
        <p:nvPicPr>
          <p:cNvPr id="23" name="תמונה 3">
            <a:extLst>
              <a:ext uri="{FF2B5EF4-FFF2-40B4-BE49-F238E27FC236}">
                <a16:creationId xmlns:a16="http://schemas.microsoft.com/office/drawing/2014/main" id="{3EE1B1F5-A5C3-4AA8-B5CF-1C8FE721C3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37710" r="25000" b="38889"/>
          <a:stretch/>
        </p:blipFill>
        <p:spPr>
          <a:xfrm>
            <a:off x="3162300" y="0"/>
            <a:ext cx="2819400" cy="10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3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D01B5-E3D8-4FEC-A601-D7770FA9909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 descr="A picture containing cake&#10;&#10;Description automatically generated">
            <a:extLst>
              <a:ext uri="{FF2B5EF4-FFF2-40B4-BE49-F238E27FC236}">
                <a16:creationId xmlns:a16="http://schemas.microsoft.com/office/drawing/2014/main" id="{46661658-6C4E-4A49-BECF-4956DCD82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01" y="0"/>
            <a:ext cx="9192301" cy="6858000"/>
          </a:xfrm>
          <a:prstGeom prst="rect">
            <a:avLst/>
          </a:prstGeom>
        </p:spPr>
      </p:pic>
      <p:pic>
        <p:nvPicPr>
          <p:cNvPr id="9" name="Picture 8" descr="A picture containing clothing, underpants, underwear&#10;&#10;Description automatically generated">
            <a:extLst>
              <a:ext uri="{FF2B5EF4-FFF2-40B4-BE49-F238E27FC236}">
                <a16:creationId xmlns:a16="http://schemas.microsoft.com/office/drawing/2014/main" id="{895E5277-F39F-422B-98AD-C4D4C378D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533400"/>
            <a:ext cx="8001000" cy="6400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AAB1BC-7434-45EC-9559-3AA2971DA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601"/>
            <a:ext cx="9144000" cy="6858000"/>
          </a:xfrm>
          <a:prstGeom prst="rect">
            <a:avLst/>
          </a:prstGeom>
        </p:spPr>
      </p:pic>
      <p:pic>
        <p:nvPicPr>
          <p:cNvPr id="6" name="תמונה 3">
            <a:extLst>
              <a:ext uri="{FF2B5EF4-FFF2-40B4-BE49-F238E27FC236}">
                <a16:creationId xmlns:a16="http://schemas.microsoft.com/office/drawing/2014/main" id="{3EE1B1F5-A5C3-4AA8-B5CF-1C8FE721C3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37710" r="25000" b="38889"/>
          <a:stretch/>
        </p:blipFill>
        <p:spPr>
          <a:xfrm>
            <a:off x="3043844" y="5863202"/>
            <a:ext cx="2819400" cy="10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0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0" y="1131458"/>
            <a:ext cx="9144000" cy="48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b="1" dirty="0">
                <a:latin typeface="+mn-lt"/>
              </a:rPr>
              <a:t>WOUND Management CASCADE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E3DD8DB-3CCE-FE47-82DA-5A913D0B07D6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9284159" cy="7494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rPr>
              <a:t>Today’s wound care standard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rPr>
              <a:t>Multiple products = guessing game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b="1" spc="-5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+mj-ea"/>
              <a:cs typeface="+mj-cs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2BC920E2-4BB8-460D-9A8F-B3E9D6619F10}"/>
              </a:ext>
            </a:extLst>
          </p:cNvPr>
          <p:cNvGrpSpPr/>
          <p:nvPr/>
        </p:nvGrpSpPr>
        <p:grpSpPr>
          <a:xfrm>
            <a:off x="633212" y="2580031"/>
            <a:ext cx="8279896" cy="3728191"/>
            <a:chOff x="592343" y="3346401"/>
            <a:chExt cx="8279896" cy="3728191"/>
          </a:xfrm>
        </p:grpSpPr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41BFA258-C02A-4C37-A68D-FD56643CAF6A}"/>
                </a:ext>
              </a:extLst>
            </p:cNvPr>
            <p:cNvSpPr/>
            <p:nvPr/>
          </p:nvSpPr>
          <p:spPr>
            <a:xfrm>
              <a:off x="2045439" y="4651168"/>
              <a:ext cx="1418892" cy="1418892"/>
            </a:xfrm>
            <a:custGeom>
              <a:avLst/>
              <a:gdLst>
                <a:gd name="connsiteX0" fmla="*/ 0 w 1418892"/>
                <a:gd name="connsiteY0" fmla="*/ 709446 h 1418892"/>
                <a:gd name="connsiteX1" fmla="*/ 709446 w 1418892"/>
                <a:gd name="connsiteY1" fmla="*/ 0 h 1418892"/>
                <a:gd name="connsiteX2" fmla="*/ 1418892 w 1418892"/>
                <a:gd name="connsiteY2" fmla="*/ 709446 h 1418892"/>
                <a:gd name="connsiteX3" fmla="*/ 709446 w 1418892"/>
                <a:gd name="connsiteY3" fmla="*/ 1418892 h 1418892"/>
                <a:gd name="connsiteX4" fmla="*/ 0 w 1418892"/>
                <a:gd name="connsiteY4" fmla="*/ 709446 h 141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8892" h="1418892">
                  <a:moveTo>
                    <a:pt x="0" y="709446"/>
                  </a:moveTo>
                  <a:cubicBezTo>
                    <a:pt x="0" y="317630"/>
                    <a:pt x="317630" y="0"/>
                    <a:pt x="709446" y="0"/>
                  </a:cubicBezTo>
                  <a:cubicBezTo>
                    <a:pt x="1101262" y="0"/>
                    <a:pt x="1418892" y="317630"/>
                    <a:pt x="1418892" y="709446"/>
                  </a:cubicBezTo>
                  <a:cubicBezTo>
                    <a:pt x="1418892" y="1101262"/>
                    <a:pt x="1101262" y="1418892"/>
                    <a:pt x="709446" y="1418892"/>
                  </a:cubicBezTo>
                  <a:cubicBezTo>
                    <a:pt x="317630" y="1418892"/>
                    <a:pt x="0" y="1101262"/>
                    <a:pt x="0" y="709446"/>
                  </a:cubicBezTo>
                  <a:close/>
                </a:path>
              </a:pathLst>
            </a:custGeom>
            <a:solidFill>
              <a:srgbClr val="0070C0">
                <a:alpha val="50000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30652" tIns="230652" rIns="230652" bIns="2306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800" kern="1200" dirty="0"/>
                <a:t>Wound treatment Guessing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Game</a:t>
              </a:r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0D53E6C3-901E-4EE3-B448-460E6DEBE522}"/>
                </a:ext>
              </a:extLst>
            </p:cNvPr>
            <p:cNvSpPr/>
            <p:nvPr/>
          </p:nvSpPr>
          <p:spPr>
            <a:xfrm>
              <a:off x="592343" y="5979836"/>
              <a:ext cx="1418892" cy="1094756"/>
            </a:xfrm>
            <a:custGeom>
              <a:avLst/>
              <a:gdLst>
                <a:gd name="connsiteX0" fmla="*/ 0 w 1178971"/>
                <a:gd name="connsiteY0" fmla="*/ 356092 h 712184"/>
                <a:gd name="connsiteX1" fmla="*/ 589486 w 1178971"/>
                <a:gd name="connsiteY1" fmla="*/ 0 h 712184"/>
                <a:gd name="connsiteX2" fmla="*/ 1178972 w 1178971"/>
                <a:gd name="connsiteY2" fmla="*/ 356092 h 712184"/>
                <a:gd name="connsiteX3" fmla="*/ 589486 w 1178971"/>
                <a:gd name="connsiteY3" fmla="*/ 712184 h 712184"/>
                <a:gd name="connsiteX4" fmla="*/ 0 w 1178971"/>
                <a:gd name="connsiteY4" fmla="*/ 356092 h 71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8971" h="712184">
                  <a:moveTo>
                    <a:pt x="0" y="356092"/>
                  </a:moveTo>
                  <a:cubicBezTo>
                    <a:pt x="0" y="159428"/>
                    <a:pt x="263922" y="0"/>
                    <a:pt x="589486" y="0"/>
                  </a:cubicBezTo>
                  <a:cubicBezTo>
                    <a:pt x="915050" y="0"/>
                    <a:pt x="1178972" y="159428"/>
                    <a:pt x="1178972" y="356092"/>
                  </a:cubicBezTo>
                  <a:cubicBezTo>
                    <a:pt x="1178972" y="552756"/>
                    <a:pt x="915050" y="712184"/>
                    <a:pt x="589486" y="712184"/>
                  </a:cubicBezTo>
                  <a:cubicBezTo>
                    <a:pt x="263922" y="712184"/>
                    <a:pt x="0" y="552756"/>
                    <a:pt x="0" y="356092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rgbClr val="92D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6626" tIns="118267" rIns="186626" bIns="11826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/>
                <a:t>Silver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dirty="0"/>
                <a:t> </a:t>
              </a:r>
              <a:endParaRPr lang="en-US" sz="1100" b="1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B84028D-D43B-48D6-A17F-81BB1FA7E72E}"/>
                </a:ext>
              </a:extLst>
            </p:cNvPr>
            <p:cNvSpPr/>
            <p:nvPr/>
          </p:nvSpPr>
          <p:spPr>
            <a:xfrm>
              <a:off x="5271487" y="5979836"/>
              <a:ext cx="1177134" cy="1024163"/>
            </a:xfrm>
            <a:custGeom>
              <a:avLst/>
              <a:gdLst>
                <a:gd name="connsiteX0" fmla="*/ 0 w 1177134"/>
                <a:gd name="connsiteY0" fmla="*/ 512082 h 1024163"/>
                <a:gd name="connsiteX1" fmla="*/ 588567 w 1177134"/>
                <a:gd name="connsiteY1" fmla="*/ 0 h 1024163"/>
                <a:gd name="connsiteX2" fmla="*/ 1177134 w 1177134"/>
                <a:gd name="connsiteY2" fmla="*/ 512082 h 1024163"/>
                <a:gd name="connsiteX3" fmla="*/ 588567 w 1177134"/>
                <a:gd name="connsiteY3" fmla="*/ 1024164 h 1024163"/>
                <a:gd name="connsiteX4" fmla="*/ 0 w 1177134"/>
                <a:gd name="connsiteY4" fmla="*/ 512082 h 102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7134" h="1024163">
                  <a:moveTo>
                    <a:pt x="0" y="512082"/>
                  </a:moveTo>
                  <a:cubicBezTo>
                    <a:pt x="0" y="229267"/>
                    <a:pt x="263510" y="0"/>
                    <a:pt x="588567" y="0"/>
                  </a:cubicBezTo>
                  <a:cubicBezTo>
                    <a:pt x="913624" y="0"/>
                    <a:pt x="1177134" y="229267"/>
                    <a:pt x="1177134" y="512082"/>
                  </a:cubicBezTo>
                  <a:cubicBezTo>
                    <a:pt x="1177134" y="794897"/>
                    <a:pt x="913624" y="1024164"/>
                    <a:pt x="588567" y="1024164"/>
                  </a:cubicBezTo>
                  <a:cubicBezTo>
                    <a:pt x="263510" y="1024164"/>
                    <a:pt x="0" y="794897"/>
                    <a:pt x="0" y="512082"/>
                  </a:cubicBez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0167" tIns="167765" rIns="190167" bIns="167765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/>
                <a:t>Nursing Time</a:t>
              </a: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E59894A-CBF5-4196-8B88-F0116F6F468C}"/>
                </a:ext>
              </a:extLst>
            </p:cNvPr>
            <p:cNvSpPr/>
            <p:nvPr/>
          </p:nvSpPr>
          <p:spPr>
            <a:xfrm>
              <a:off x="6225632" y="3346401"/>
              <a:ext cx="1165024" cy="715675"/>
            </a:xfrm>
            <a:custGeom>
              <a:avLst/>
              <a:gdLst>
                <a:gd name="connsiteX0" fmla="*/ 0 w 1165024"/>
                <a:gd name="connsiteY0" fmla="*/ 357838 h 715675"/>
                <a:gd name="connsiteX1" fmla="*/ 582512 w 1165024"/>
                <a:gd name="connsiteY1" fmla="*/ 0 h 715675"/>
                <a:gd name="connsiteX2" fmla="*/ 1165024 w 1165024"/>
                <a:gd name="connsiteY2" fmla="*/ 357838 h 715675"/>
                <a:gd name="connsiteX3" fmla="*/ 582512 w 1165024"/>
                <a:gd name="connsiteY3" fmla="*/ 715676 h 715675"/>
                <a:gd name="connsiteX4" fmla="*/ 0 w 1165024"/>
                <a:gd name="connsiteY4" fmla="*/ 357838 h 71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024" h="715675">
                  <a:moveTo>
                    <a:pt x="0" y="357838"/>
                  </a:moveTo>
                  <a:cubicBezTo>
                    <a:pt x="0" y="160210"/>
                    <a:pt x="260800" y="0"/>
                    <a:pt x="582512" y="0"/>
                  </a:cubicBezTo>
                  <a:cubicBezTo>
                    <a:pt x="904224" y="0"/>
                    <a:pt x="1165024" y="160210"/>
                    <a:pt x="1165024" y="357838"/>
                  </a:cubicBezTo>
                  <a:cubicBezTo>
                    <a:pt x="1165024" y="555466"/>
                    <a:pt x="904224" y="715676"/>
                    <a:pt x="582512" y="715676"/>
                  </a:cubicBezTo>
                  <a:cubicBezTo>
                    <a:pt x="260800" y="715676"/>
                    <a:pt x="0" y="555466"/>
                    <a:pt x="0" y="357838"/>
                  </a:cubicBez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5854" tIns="120048" rIns="185854" bIns="120048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Patient QOL</a:t>
              </a: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7BACEA5A-F068-4D2A-8BDD-2C4A8C8A8EC6}"/>
                </a:ext>
              </a:extLst>
            </p:cNvPr>
            <p:cNvSpPr/>
            <p:nvPr/>
          </p:nvSpPr>
          <p:spPr>
            <a:xfrm>
              <a:off x="7637236" y="4971947"/>
              <a:ext cx="1235003" cy="993799"/>
            </a:xfrm>
            <a:custGeom>
              <a:avLst/>
              <a:gdLst>
                <a:gd name="connsiteX0" fmla="*/ 0 w 1235003"/>
                <a:gd name="connsiteY0" fmla="*/ 496900 h 993799"/>
                <a:gd name="connsiteX1" fmla="*/ 617502 w 1235003"/>
                <a:gd name="connsiteY1" fmla="*/ 0 h 993799"/>
                <a:gd name="connsiteX2" fmla="*/ 1235004 w 1235003"/>
                <a:gd name="connsiteY2" fmla="*/ 496900 h 993799"/>
                <a:gd name="connsiteX3" fmla="*/ 617502 w 1235003"/>
                <a:gd name="connsiteY3" fmla="*/ 993800 h 993799"/>
                <a:gd name="connsiteX4" fmla="*/ 0 w 1235003"/>
                <a:gd name="connsiteY4" fmla="*/ 496900 h 99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003" h="993799">
                  <a:moveTo>
                    <a:pt x="0" y="496900"/>
                  </a:moveTo>
                  <a:cubicBezTo>
                    <a:pt x="0" y="222470"/>
                    <a:pt x="276465" y="0"/>
                    <a:pt x="617502" y="0"/>
                  </a:cubicBezTo>
                  <a:cubicBezTo>
                    <a:pt x="958539" y="0"/>
                    <a:pt x="1235004" y="222470"/>
                    <a:pt x="1235004" y="496900"/>
                  </a:cubicBezTo>
                  <a:cubicBezTo>
                    <a:pt x="1235004" y="771330"/>
                    <a:pt x="958539" y="993800"/>
                    <a:pt x="617502" y="993800"/>
                  </a:cubicBezTo>
                  <a:cubicBezTo>
                    <a:pt x="276465" y="993800"/>
                    <a:pt x="0" y="771330"/>
                    <a:pt x="0" y="496900"/>
                  </a:cubicBez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4832" tIns="159508" rIns="194832" bIns="15950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Hospital Re-admissions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7CA9182-8E4A-E147-BC98-537C38820D1D}"/>
              </a:ext>
            </a:extLst>
          </p:cNvPr>
          <p:cNvSpPr txBox="1"/>
          <p:nvPr/>
        </p:nvSpPr>
        <p:spPr>
          <a:xfrm>
            <a:off x="5620892" y="4220124"/>
            <a:ext cx="954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”</a:t>
            </a:r>
            <a:r>
              <a:rPr lang="en-US" sz="1400" b="1" i="1" dirty="0"/>
              <a:t>Stuck</a:t>
            </a:r>
            <a:r>
              <a:rPr lang="en-US" sz="1100" b="1" i="1" dirty="0"/>
              <a:t>”</a:t>
            </a:r>
          </a:p>
        </p:txBody>
      </p:sp>
      <p:cxnSp>
        <p:nvCxnSpPr>
          <p:cNvPr id="12" name="Straight Arrow Connector 31">
            <a:extLst>
              <a:ext uri="{FF2B5EF4-FFF2-40B4-BE49-F238E27FC236}">
                <a16:creationId xmlns:a16="http://schemas.microsoft.com/office/drawing/2014/main" id="{333EAFCE-0CA5-4126-8BC2-03B027F797DB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417171" y="4355333"/>
            <a:ext cx="2203721" cy="18680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33">
            <a:extLst>
              <a:ext uri="{FF2B5EF4-FFF2-40B4-BE49-F238E27FC236}">
                <a16:creationId xmlns:a16="http://schemas.microsoft.com/office/drawing/2014/main" id="{AF644E52-5033-401D-971F-951CF581B7E3}"/>
              </a:ext>
            </a:extLst>
          </p:cNvPr>
          <p:cNvSpPr/>
          <p:nvPr/>
        </p:nvSpPr>
        <p:spPr>
          <a:xfrm>
            <a:off x="2476617" y="2453752"/>
            <a:ext cx="1418892" cy="1094756"/>
          </a:xfrm>
          <a:custGeom>
            <a:avLst/>
            <a:gdLst>
              <a:gd name="connsiteX0" fmla="*/ 0 w 1178971"/>
              <a:gd name="connsiteY0" fmla="*/ 356092 h 712184"/>
              <a:gd name="connsiteX1" fmla="*/ 589486 w 1178971"/>
              <a:gd name="connsiteY1" fmla="*/ 0 h 712184"/>
              <a:gd name="connsiteX2" fmla="*/ 1178972 w 1178971"/>
              <a:gd name="connsiteY2" fmla="*/ 356092 h 712184"/>
              <a:gd name="connsiteX3" fmla="*/ 589486 w 1178971"/>
              <a:gd name="connsiteY3" fmla="*/ 712184 h 712184"/>
              <a:gd name="connsiteX4" fmla="*/ 0 w 1178971"/>
              <a:gd name="connsiteY4" fmla="*/ 356092 h 71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971" h="712184">
                <a:moveTo>
                  <a:pt x="0" y="356092"/>
                </a:moveTo>
                <a:cubicBezTo>
                  <a:pt x="0" y="159428"/>
                  <a:pt x="263922" y="0"/>
                  <a:pt x="589486" y="0"/>
                </a:cubicBezTo>
                <a:cubicBezTo>
                  <a:pt x="915050" y="0"/>
                  <a:pt x="1178972" y="159428"/>
                  <a:pt x="1178972" y="356092"/>
                </a:cubicBezTo>
                <a:cubicBezTo>
                  <a:pt x="1178972" y="552756"/>
                  <a:pt x="915050" y="712184"/>
                  <a:pt x="589486" y="712184"/>
                </a:cubicBezTo>
                <a:cubicBezTo>
                  <a:pt x="263922" y="712184"/>
                  <a:pt x="0" y="552756"/>
                  <a:pt x="0" y="356092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92D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6626" tIns="118267" rIns="186626" bIns="1182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/>
              <a:t>Ozone</a:t>
            </a:r>
            <a:r>
              <a:rPr lang="en-US" sz="1100" b="1" dirty="0"/>
              <a:t>  </a:t>
            </a:r>
            <a:endParaRPr lang="en-US" sz="1100" b="1" kern="1200" dirty="0"/>
          </a:p>
        </p:txBody>
      </p:sp>
      <p:sp>
        <p:nvSpPr>
          <p:cNvPr id="14" name="Freeform: Shape 34">
            <a:extLst>
              <a:ext uri="{FF2B5EF4-FFF2-40B4-BE49-F238E27FC236}">
                <a16:creationId xmlns:a16="http://schemas.microsoft.com/office/drawing/2014/main" id="{C73862C7-2EB8-48A0-A1AA-FB5F66100B88}"/>
              </a:ext>
            </a:extLst>
          </p:cNvPr>
          <p:cNvSpPr/>
          <p:nvPr/>
        </p:nvSpPr>
        <p:spPr>
          <a:xfrm>
            <a:off x="101493" y="3974519"/>
            <a:ext cx="1418892" cy="1094756"/>
          </a:xfrm>
          <a:custGeom>
            <a:avLst/>
            <a:gdLst>
              <a:gd name="connsiteX0" fmla="*/ 0 w 1178971"/>
              <a:gd name="connsiteY0" fmla="*/ 356092 h 712184"/>
              <a:gd name="connsiteX1" fmla="*/ 589486 w 1178971"/>
              <a:gd name="connsiteY1" fmla="*/ 0 h 712184"/>
              <a:gd name="connsiteX2" fmla="*/ 1178972 w 1178971"/>
              <a:gd name="connsiteY2" fmla="*/ 356092 h 712184"/>
              <a:gd name="connsiteX3" fmla="*/ 589486 w 1178971"/>
              <a:gd name="connsiteY3" fmla="*/ 712184 h 712184"/>
              <a:gd name="connsiteX4" fmla="*/ 0 w 1178971"/>
              <a:gd name="connsiteY4" fmla="*/ 356092 h 71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971" h="712184">
                <a:moveTo>
                  <a:pt x="0" y="356092"/>
                </a:moveTo>
                <a:cubicBezTo>
                  <a:pt x="0" y="159428"/>
                  <a:pt x="263922" y="0"/>
                  <a:pt x="589486" y="0"/>
                </a:cubicBezTo>
                <a:cubicBezTo>
                  <a:pt x="915050" y="0"/>
                  <a:pt x="1178972" y="159428"/>
                  <a:pt x="1178972" y="356092"/>
                </a:cubicBezTo>
                <a:cubicBezTo>
                  <a:pt x="1178972" y="552756"/>
                  <a:pt x="915050" y="712184"/>
                  <a:pt x="589486" y="712184"/>
                </a:cubicBezTo>
                <a:cubicBezTo>
                  <a:pt x="263922" y="712184"/>
                  <a:pt x="0" y="552756"/>
                  <a:pt x="0" y="356092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92D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6626" tIns="118267" rIns="186626" bIns="1182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/>
              <a:t>Collagen</a:t>
            </a:r>
          </a:p>
        </p:txBody>
      </p:sp>
      <p:sp>
        <p:nvSpPr>
          <p:cNvPr id="15" name="Freeform: Shape 35">
            <a:extLst>
              <a:ext uri="{FF2B5EF4-FFF2-40B4-BE49-F238E27FC236}">
                <a16:creationId xmlns:a16="http://schemas.microsoft.com/office/drawing/2014/main" id="{6E974E74-FDF4-4B98-A599-A58588D1A7BF}"/>
              </a:ext>
            </a:extLst>
          </p:cNvPr>
          <p:cNvSpPr/>
          <p:nvPr/>
        </p:nvSpPr>
        <p:spPr>
          <a:xfrm>
            <a:off x="457381" y="2667000"/>
            <a:ext cx="1418892" cy="1094756"/>
          </a:xfrm>
          <a:custGeom>
            <a:avLst/>
            <a:gdLst>
              <a:gd name="connsiteX0" fmla="*/ 0 w 1178971"/>
              <a:gd name="connsiteY0" fmla="*/ 356092 h 712184"/>
              <a:gd name="connsiteX1" fmla="*/ 589486 w 1178971"/>
              <a:gd name="connsiteY1" fmla="*/ 0 h 712184"/>
              <a:gd name="connsiteX2" fmla="*/ 1178972 w 1178971"/>
              <a:gd name="connsiteY2" fmla="*/ 356092 h 712184"/>
              <a:gd name="connsiteX3" fmla="*/ 589486 w 1178971"/>
              <a:gd name="connsiteY3" fmla="*/ 712184 h 712184"/>
              <a:gd name="connsiteX4" fmla="*/ 0 w 1178971"/>
              <a:gd name="connsiteY4" fmla="*/ 356092 h 71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971" h="712184">
                <a:moveTo>
                  <a:pt x="0" y="356092"/>
                </a:moveTo>
                <a:cubicBezTo>
                  <a:pt x="0" y="159428"/>
                  <a:pt x="263922" y="0"/>
                  <a:pt x="589486" y="0"/>
                </a:cubicBezTo>
                <a:cubicBezTo>
                  <a:pt x="915050" y="0"/>
                  <a:pt x="1178972" y="159428"/>
                  <a:pt x="1178972" y="356092"/>
                </a:cubicBezTo>
                <a:cubicBezTo>
                  <a:pt x="1178972" y="552756"/>
                  <a:pt x="915050" y="712184"/>
                  <a:pt x="589486" y="712184"/>
                </a:cubicBezTo>
                <a:cubicBezTo>
                  <a:pt x="263922" y="712184"/>
                  <a:pt x="0" y="552756"/>
                  <a:pt x="0" y="356092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92D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6626" tIns="118267" rIns="186626" bIns="11826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/>
              <a:t>Neg. Pressure</a:t>
            </a:r>
          </a:p>
        </p:txBody>
      </p:sp>
      <p:cxnSp>
        <p:nvCxnSpPr>
          <p:cNvPr id="17" name="Straight Arrow Connector 51">
            <a:extLst>
              <a:ext uri="{FF2B5EF4-FFF2-40B4-BE49-F238E27FC236}">
                <a16:creationId xmlns:a16="http://schemas.microsoft.com/office/drawing/2014/main" id="{7FD27D6D-85D3-4166-A969-9FC574A967AE}"/>
              </a:ext>
            </a:extLst>
          </p:cNvPr>
          <p:cNvCxnSpPr>
            <a:cxnSpLocks/>
          </p:cNvCxnSpPr>
          <p:nvPr/>
        </p:nvCxnSpPr>
        <p:spPr>
          <a:xfrm flipH="1">
            <a:off x="2915244" y="3573278"/>
            <a:ext cx="73864" cy="311520"/>
          </a:xfrm>
          <a:prstGeom prst="straightConnector1">
            <a:avLst/>
          </a:prstGeom>
          <a:ln w="19050">
            <a:solidFill>
              <a:srgbClr val="1C1C1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52">
            <a:extLst>
              <a:ext uri="{FF2B5EF4-FFF2-40B4-BE49-F238E27FC236}">
                <a16:creationId xmlns:a16="http://schemas.microsoft.com/office/drawing/2014/main" id="{4E8BD896-69E9-42BE-AF67-D1DC0016B669}"/>
              </a:ext>
            </a:extLst>
          </p:cNvPr>
          <p:cNvCxnSpPr>
            <a:cxnSpLocks/>
          </p:cNvCxnSpPr>
          <p:nvPr/>
        </p:nvCxnSpPr>
        <p:spPr>
          <a:xfrm flipH="1">
            <a:off x="1876274" y="5069275"/>
            <a:ext cx="257326" cy="264725"/>
          </a:xfrm>
          <a:prstGeom prst="straightConnector1">
            <a:avLst/>
          </a:prstGeom>
          <a:ln w="19050">
            <a:solidFill>
              <a:srgbClr val="1C1C1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53">
            <a:extLst>
              <a:ext uri="{FF2B5EF4-FFF2-40B4-BE49-F238E27FC236}">
                <a16:creationId xmlns:a16="http://schemas.microsoft.com/office/drawing/2014/main" id="{3F2E1113-CE51-4BDC-A278-49220152EF1E}"/>
              </a:ext>
            </a:extLst>
          </p:cNvPr>
          <p:cNvCxnSpPr>
            <a:cxnSpLocks/>
          </p:cNvCxnSpPr>
          <p:nvPr/>
        </p:nvCxnSpPr>
        <p:spPr>
          <a:xfrm>
            <a:off x="1687935" y="3657600"/>
            <a:ext cx="521865" cy="499611"/>
          </a:xfrm>
          <a:prstGeom prst="straightConnector1">
            <a:avLst/>
          </a:prstGeom>
          <a:ln w="19050">
            <a:solidFill>
              <a:srgbClr val="1C1C1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65">
            <a:extLst>
              <a:ext uri="{FF2B5EF4-FFF2-40B4-BE49-F238E27FC236}">
                <a16:creationId xmlns:a16="http://schemas.microsoft.com/office/drawing/2014/main" id="{DB07CF0E-54AE-49B9-BB56-692335215C01}"/>
              </a:ext>
            </a:extLst>
          </p:cNvPr>
          <p:cNvCxnSpPr>
            <a:cxnSpLocks/>
          </p:cNvCxnSpPr>
          <p:nvPr/>
        </p:nvCxnSpPr>
        <p:spPr>
          <a:xfrm flipV="1">
            <a:off x="6237543" y="3356349"/>
            <a:ext cx="352743" cy="79475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67">
            <a:extLst>
              <a:ext uri="{FF2B5EF4-FFF2-40B4-BE49-F238E27FC236}">
                <a16:creationId xmlns:a16="http://schemas.microsoft.com/office/drawing/2014/main" id="{860D7FE0-AF3A-4713-BFA9-5B31CE0D2CBA}"/>
              </a:ext>
            </a:extLst>
          </p:cNvPr>
          <p:cNvCxnSpPr>
            <a:cxnSpLocks/>
          </p:cNvCxnSpPr>
          <p:nvPr/>
        </p:nvCxnSpPr>
        <p:spPr>
          <a:xfrm>
            <a:off x="6331920" y="4521897"/>
            <a:ext cx="516948" cy="59790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68">
            <a:extLst>
              <a:ext uri="{FF2B5EF4-FFF2-40B4-BE49-F238E27FC236}">
                <a16:creationId xmlns:a16="http://schemas.microsoft.com/office/drawing/2014/main" id="{A4D964CB-429B-43A3-869E-EDBEC8A812B4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5981700" y="4527901"/>
            <a:ext cx="116608" cy="58276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72">
            <a:extLst>
              <a:ext uri="{FF2B5EF4-FFF2-40B4-BE49-F238E27FC236}">
                <a16:creationId xmlns:a16="http://schemas.microsoft.com/office/drawing/2014/main" id="{ABE744DB-76E0-4034-8BB5-2BF40119E18F}"/>
              </a:ext>
            </a:extLst>
          </p:cNvPr>
          <p:cNvSpPr/>
          <p:nvPr/>
        </p:nvSpPr>
        <p:spPr>
          <a:xfrm>
            <a:off x="7521043" y="2969661"/>
            <a:ext cx="1420712" cy="943989"/>
          </a:xfrm>
          <a:custGeom>
            <a:avLst/>
            <a:gdLst>
              <a:gd name="connsiteX0" fmla="*/ 0 w 1165024"/>
              <a:gd name="connsiteY0" fmla="*/ 357838 h 715675"/>
              <a:gd name="connsiteX1" fmla="*/ 582512 w 1165024"/>
              <a:gd name="connsiteY1" fmla="*/ 0 h 715675"/>
              <a:gd name="connsiteX2" fmla="*/ 1165024 w 1165024"/>
              <a:gd name="connsiteY2" fmla="*/ 357838 h 715675"/>
              <a:gd name="connsiteX3" fmla="*/ 582512 w 1165024"/>
              <a:gd name="connsiteY3" fmla="*/ 715676 h 715675"/>
              <a:gd name="connsiteX4" fmla="*/ 0 w 1165024"/>
              <a:gd name="connsiteY4" fmla="*/ 357838 h 7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024" h="715675">
                <a:moveTo>
                  <a:pt x="0" y="357838"/>
                </a:moveTo>
                <a:cubicBezTo>
                  <a:pt x="0" y="160210"/>
                  <a:pt x="260800" y="0"/>
                  <a:pt x="582512" y="0"/>
                </a:cubicBezTo>
                <a:cubicBezTo>
                  <a:pt x="904224" y="0"/>
                  <a:pt x="1165024" y="160210"/>
                  <a:pt x="1165024" y="357838"/>
                </a:cubicBezTo>
                <a:cubicBezTo>
                  <a:pt x="1165024" y="555466"/>
                  <a:pt x="904224" y="715676"/>
                  <a:pt x="582512" y="715676"/>
                </a:cubicBezTo>
                <a:cubicBezTo>
                  <a:pt x="260800" y="715676"/>
                  <a:pt x="0" y="555466"/>
                  <a:pt x="0" y="357838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5854" tIns="120048" rIns="185854" bIns="120048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/>
              <a:t>Wound Overexposure </a:t>
            </a:r>
            <a:endParaRPr lang="en-US" sz="1400" b="1" kern="1200" dirty="0"/>
          </a:p>
        </p:txBody>
      </p:sp>
      <p:sp>
        <p:nvSpPr>
          <p:cNvPr id="24" name="Freeform: Shape 77">
            <a:extLst>
              <a:ext uri="{FF2B5EF4-FFF2-40B4-BE49-F238E27FC236}">
                <a16:creationId xmlns:a16="http://schemas.microsoft.com/office/drawing/2014/main" id="{81F1F1EE-34EB-4F67-80B8-784BEBFAFD18}"/>
              </a:ext>
            </a:extLst>
          </p:cNvPr>
          <p:cNvSpPr/>
          <p:nvPr/>
        </p:nvSpPr>
        <p:spPr>
          <a:xfrm>
            <a:off x="6626141" y="5102310"/>
            <a:ext cx="1420712" cy="943989"/>
          </a:xfrm>
          <a:custGeom>
            <a:avLst/>
            <a:gdLst>
              <a:gd name="connsiteX0" fmla="*/ 0 w 1165024"/>
              <a:gd name="connsiteY0" fmla="*/ 357838 h 715675"/>
              <a:gd name="connsiteX1" fmla="*/ 582512 w 1165024"/>
              <a:gd name="connsiteY1" fmla="*/ 0 h 715675"/>
              <a:gd name="connsiteX2" fmla="*/ 1165024 w 1165024"/>
              <a:gd name="connsiteY2" fmla="*/ 357838 h 715675"/>
              <a:gd name="connsiteX3" fmla="*/ 582512 w 1165024"/>
              <a:gd name="connsiteY3" fmla="*/ 715676 h 715675"/>
              <a:gd name="connsiteX4" fmla="*/ 0 w 1165024"/>
              <a:gd name="connsiteY4" fmla="*/ 357838 h 7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024" h="715675">
                <a:moveTo>
                  <a:pt x="0" y="357838"/>
                </a:moveTo>
                <a:cubicBezTo>
                  <a:pt x="0" y="160210"/>
                  <a:pt x="260800" y="0"/>
                  <a:pt x="582512" y="0"/>
                </a:cubicBezTo>
                <a:cubicBezTo>
                  <a:pt x="904224" y="0"/>
                  <a:pt x="1165024" y="160210"/>
                  <a:pt x="1165024" y="357838"/>
                </a:cubicBezTo>
                <a:cubicBezTo>
                  <a:pt x="1165024" y="555466"/>
                  <a:pt x="904224" y="715676"/>
                  <a:pt x="582512" y="715676"/>
                </a:cubicBezTo>
                <a:cubicBezTo>
                  <a:pt x="260800" y="715676"/>
                  <a:pt x="0" y="555466"/>
                  <a:pt x="0" y="357838"/>
                </a:cubicBez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5854" tIns="120048" rIns="185854" bIns="120048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dirty="0"/>
              <a:t>Infection risk </a:t>
            </a:r>
            <a:endParaRPr lang="en-US" sz="1400" b="1" kern="1200" dirty="0"/>
          </a:p>
        </p:txBody>
      </p:sp>
      <p:cxnSp>
        <p:nvCxnSpPr>
          <p:cNvPr id="25" name="Straight Arrow Connector 78">
            <a:extLst>
              <a:ext uri="{FF2B5EF4-FFF2-40B4-BE49-F238E27FC236}">
                <a16:creationId xmlns:a16="http://schemas.microsoft.com/office/drawing/2014/main" id="{18D0E252-6672-431A-8ED0-16F423217CEE}"/>
              </a:ext>
            </a:extLst>
          </p:cNvPr>
          <p:cNvCxnSpPr>
            <a:cxnSpLocks/>
          </p:cNvCxnSpPr>
          <p:nvPr/>
        </p:nvCxnSpPr>
        <p:spPr>
          <a:xfrm>
            <a:off x="6499928" y="4399837"/>
            <a:ext cx="1120072" cy="19440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">
            <a:extLst>
              <a:ext uri="{FF2B5EF4-FFF2-40B4-BE49-F238E27FC236}">
                <a16:creationId xmlns:a16="http://schemas.microsoft.com/office/drawing/2014/main" id="{3EE1B1F5-A5C3-4AA8-B5CF-1C8FE721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37710" r="25000" b="38889"/>
          <a:stretch/>
        </p:blipFill>
        <p:spPr>
          <a:xfrm>
            <a:off x="3162300" y="0"/>
            <a:ext cx="2819400" cy="1023763"/>
          </a:xfrm>
          <a:prstGeom prst="rect">
            <a:avLst/>
          </a:prstGeom>
        </p:spPr>
      </p:pic>
      <p:cxnSp>
        <p:nvCxnSpPr>
          <p:cNvPr id="44" name="Straight Arrow Connector 51">
            <a:extLst>
              <a:ext uri="{FF2B5EF4-FFF2-40B4-BE49-F238E27FC236}">
                <a16:creationId xmlns:a16="http://schemas.microsoft.com/office/drawing/2014/main" id="{7FD27D6D-85D3-4166-A969-9FC574A967AE}"/>
              </a:ext>
            </a:extLst>
          </p:cNvPr>
          <p:cNvCxnSpPr>
            <a:cxnSpLocks/>
          </p:cNvCxnSpPr>
          <p:nvPr/>
        </p:nvCxnSpPr>
        <p:spPr>
          <a:xfrm flipH="1">
            <a:off x="1600200" y="4594244"/>
            <a:ext cx="434375" cy="7726"/>
          </a:xfrm>
          <a:prstGeom prst="straightConnector1">
            <a:avLst/>
          </a:prstGeom>
          <a:ln w="19050">
            <a:solidFill>
              <a:srgbClr val="1C1C1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65">
            <a:extLst>
              <a:ext uri="{FF2B5EF4-FFF2-40B4-BE49-F238E27FC236}">
                <a16:creationId xmlns:a16="http://schemas.microsoft.com/office/drawing/2014/main" id="{DB07CF0E-54AE-49B9-BB56-692335215C01}"/>
              </a:ext>
            </a:extLst>
          </p:cNvPr>
          <p:cNvCxnSpPr>
            <a:cxnSpLocks/>
          </p:cNvCxnSpPr>
          <p:nvPr/>
        </p:nvCxnSpPr>
        <p:spPr>
          <a:xfrm flipV="1">
            <a:off x="6499928" y="3753726"/>
            <a:ext cx="1021115" cy="46933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653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7">
            <a:extLst>
              <a:ext uri="{FF2B5EF4-FFF2-40B4-BE49-F238E27FC236}">
                <a16:creationId xmlns:a16="http://schemas.microsoft.com/office/drawing/2014/main" id="{87437727-D3E9-4B20-800B-097DED3551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9" b="89744" l="9936" r="89744">
                        <a14:foregroundMark x1="30449" y1="52381" x2="30449" y2="52381"/>
                        <a14:foregroundMark x1="16346" y1="32234" x2="16346" y2="32234"/>
                        <a14:foregroundMark x1="24359" y1="36264" x2="24359" y2="36264"/>
                        <a14:foregroundMark x1="12821" y1="31136" x2="12821" y2="31136"/>
                        <a14:foregroundMark x1="63141" y1="7326" x2="63141" y2="7326"/>
                        <a14:foregroundMark x1="59295" y1="1099" x2="59295" y2="1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6741" y="1994692"/>
            <a:ext cx="2226422" cy="1947853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9394" y="1105133"/>
            <a:ext cx="9125211" cy="480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b="1" dirty="0">
                <a:latin typeface="+mn-lt"/>
              </a:rPr>
              <a:t>WOUND Management CASCADE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3DD8DB-3CCE-FE47-82DA-5A913D0B07D6}"/>
              </a:ext>
            </a:extLst>
          </p:cNvPr>
          <p:cNvSpPr txBox="1">
            <a:spLocks/>
          </p:cNvSpPr>
          <p:nvPr/>
        </p:nvSpPr>
        <p:spPr>
          <a:xfrm>
            <a:off x="-171110" y="1584451"/>
            <a:ext cx="9125212" cy="4568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ActiGraft = solution to all the elements of wound management</a:t>
            </a:r>
            <a:endParaRPr lang="he-IL" sz="2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500" dirty="0">
              <a:latin typeface="+mn-lt"/>
            </a:endParaRPr>
          </a:p>
        </p:txBody>
      </p:sp>
      <p:cxnSp>
        <p:nvCxnSpPr>
          <p:cNvPr id="6" name="Straight Arrow Connector 15">
            <a:extLst>
              <a:ext uri="{FF2B5EF4-FFF2-40B4-BE49-F238E27FC236}">
                <a16:creationId xmlns:a16="http://schemas.microsoft.com/office/drawing/2014/main" id="{A925CE4F-F867-734F-86B9-DFD8709E6622}"/>
              </a:ext>
            </a:extLst>
          </p:cNvPr>
          <p:cNvCxnSpPr>
            <a:cxnSpLocks/>
          </p:cNvCxnSpPr>
          <p:nvPr/>
        </p:nvCxnSpPr>
        <p:spPr>
          <a:xfrm flipH="1">
            <a:off x="4642539" y="3515388"/>
            <a:ext cx="19169" cy="216808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4C2170C-9A99-ED47-ABC9-1A61B5E722FF}"/>
              </a:ext>
            </a:extLst>
          </p:cNvPr>
          <p:cNvSpPr txBox="1"/>
          <p:nvPr/>
        </p:nvSpPr>
        <p:spPr>
          <a:xfrm>
            <a:off x="4216490" y="3685900"/>
            <a:ext cx="85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Normal healing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513ADF-8EA3-418B-B02B-32597229F765}"/>
              </a:ext>
            </a:extLst>
          </p:cNvPr>
          <p:cNvSpPr txBox="1"/>
          <p:nvPr/>
        </p:nvSpPr>
        <p:spPr>
          <a:xfrm>
            <a:off x="9394" y="5739786"/>
            <a:ext cx="91252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0070C0"/>
                </a:solidFill>
                <a:latin typeface="+mn-lt"/>
              </a:rPr>
              <a:t>ActiGraft takes the guessing game out of healing management cascade </a:t>
            </a:r>
          </a:p>
        </p:txBody>
      </p:sp>
      <p:sp>
        <p:nvSpPr>
          <p:cNvPr id="9" name="Cloud 5">
            <a:extLst>
              <a:ext uri="{FF2B5EF4-FFF2-40B4-BE49-F238E27FC236}">
                <a16:creationId xmlns:a16="http://schemas.microsoft.com/office/drawing/2014/main" id="{30F056AE-58BB-4229-85CF-6319A27A4A85}"/>
              </a:ext>
            </a:extLst>
          </p:cNvPr>
          <p:cNvSpPr/>
          <p:nvPr/>
        </p:nvSpPr>
        <p:spPr>
          <a:xfrm>
            <a:off x="6865382" y="2953741"/>
            <a:ext cx="2074487" cy="1332676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Prevent Infection</a:t>
            </a:r>
          </a:p>
        </p:txBody>
      </p:sp>
      <p:sp>
        <p:nvSpPr>
          <p:cNvPr id="10" name="Cloud 30">
            <a:extLst>
              <a:ext uri="{FF2B5EF4-FFF2-40B4-BE49-F238E27FC236}">
                <a16:creationId xmlns:a16="http://schemas.microsoft.com/office/drawing/2014/main" id="{F043B789-D89D-4ADE-8CEE-2CB6E0C1EEF6}"/>
              </a:ext>
            </a:extLst>
          </p:cNvPr>
          <p:cNvSpPr/>
          <p:nvPr/>
        </p:nvSpPr>
        <p:spPr>
          <a:xfrm>
            <a:off x="5332821" y="4397003"/>
            <a:ext cx="2421778" cy="1332677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Scaffolding for cell migration </a:t>
            </a:r>
          </a:p>
        </p:txBody>
      </p:sp>
      <p:sp>
        <p:nvSpPr>
          <p:cNvPr id="11" name="Cloud 32">
            <a:extLst>
              <a:ext uri="{FF2B5EF4-FFF2-40B4-BE49-F238E27FC236}">
                <a16:creationId xmlns:a16="http://schemas.microsoft.com/office/drawing/2014/main" id="{A81418A4-93A3-425A-AC86-3DDDE5448D60}"/>
              </a:ext>
            </a:extLst>
          </p:cNvPr>
          <p:cNvSpPr/>
          <p:nvPr/>
        </p:nvSpPr>
        <p:spPr>
          <a:xfrm>
            <a:off x="1293735" y="4414316"/>
            <a:ext cx="3097761" cy="1332678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Signaling pathways for normal healing progress</a:t>
            </a:r>
          </a:p>
        </p:txBody>
      </p:sp>
      <p:sp>
        <p:nvSpPr>
          <p:cNvPr id="12" name="Cloud 33">
            <a:extLst>
              <a:ext uri="{FF2B5EF4-FFF2-40B4-BE49-F238E27FC236}">
                <a16:creationId xmlns:a16="http://schemas.microsoft.com/office/drawing/2014/main" id="{EACE3243-B827-47FB-80F9-58D38DEDE6FF}"/>
              </a:ext>
            </a:extLst>
          </p:cNvPr>
          <p:cNvSpPr/>
          <p:nvPr/>
        </p:nvSpPr>
        <p:spPr>
          <a:xfrm>
            <a:off x="193199" y="2977240"/>
            <a:ext cx="2588077" cy="1332678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Forms a protective scab</a:t>
            </a:r>
          </a:p>
        </p:txBody>
      </p:sp>
      <p:cxnSp>
        <p:nvCxnSpPr>
          <p:cNvPr id="13" name="Straight Arrow Connector 34">
            <a:extLst>
              <a:ext uri="{FF2B5EF4-FFF2-40B4-BE49-F238E27FC236}">
                <a16:creationId xmlns:a16="http://schemas.microsoft.com/office/drawing/2014/main" id="{71955CA6-4EBB-4C47-9C1F-602255B455FB}"/>
              </a:ext>
            </a:extLst>
          </p:cNvPr>
          <p:cNvCxnSpPr>
            <a:cxnSpLocks/>
          </p:cNvCxnSpPr>
          <p:nvPr/>
        </p:nvCxnSpPr>
        <p:spPr>
          <a:xfrm flipH="1">
            <a:off x="3628351" y="4144356"/>
            <a:ext cx="588139" cy="235276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35">
            <a:extLst>
              <a:ext uri="{FF2B5EF4-FFF2-40B4-BE49-F238E27FC236}">
                <a16:creationId xmlns:a16="http://schemas.microsoft.com/office/drawing/2014/main" id="{70292B48-3552-4BF9-9E45-B43D54A0778E}"/>
              </a:ext>
            </a:extLst>
          </p:cNvPr>
          <p:cNvCxnSpPr>
            <a:cxnSpLocks/>
          </p:cNvCxnSpPr>
          <p:nvPr/>
        </p:nvCxnSpPr>
        <p:spPr>
          <a:xfrm>
            <a:off x="5063565" y="4144356"/>
            <a:ext cx="951604" cy="329944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36">
            <a:extLst>
              <a:ext uri="{FF2B5EF4-FFF2-40B4-BE49-F238E27FC236}">
                <a16:creationId xmlns:a16="http://schemas.microsoft.com/office/drawing/2014/main" id="{5209FA44-E4B2-4E8D-B888-5253664431A4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222818" y="3620079"/>
            <a:ext cx="1648999" cy="341614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2">
            <a:extLst>
              <a:ext uri="{FF2B5EF4-FFF2-40B4-BE49-F238E27FC236}">
                <a16:creationId xmlns:a16="http://schemas.microsoft.com/office/drawing/2014/main" id="{6FBC8910-7F78-4D6E-9671-8F3AA80FB97C}"/>
              </a:ext>
            </a:extLst>
          </p:cNvPr>
          <p:cNvCxnSpPr>
            <a:cxnSpLocks/>
            <a:endCxn id="12" idx="0"/>
          </p:cNvCxnSpPr>
          <p:nvPr/>
        </p:nvCxnSpPr>
        <p:spPr>
          <a:xfrm flipH="1" flipV="1">
            <a:off x="2779119" y="3643579"/>
            <a:ext cx="1321480" cy="251896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3">
            <a:extLst>
              <a:ext uri="{FF2B5EF4-FFF2-40B4-BE49-F238E27FC236}">
                <a16:creationId xmlns:a16="http://schemas.microsoft.com/office/drawing/2014/main" id="{3EE1B1F5-A5C3-4AA8-B5CF-1C8FE721C3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37710" r="25000" b="38889"/>
          <a:stretch/>
        </p:blipFill>
        <p:spPr>
          <a:xfrm>
            <a:off x="3162300" y="0"/>
            <a:ext cx="2819400" cy="10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5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124641"/>
            <a:ext cx="9144000" cy="626269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+mn-lt"/>
              </a:rPr>
              <a:t>ACTIGRAFT ADVANTAGES: </a:t>
            </a:r>
            <a:endParaRPr lang="he-IL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98D01B5-E3D8-4FEC-A601-D7770FA9909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5410" y="1659888"/>
            <a:ext cx="8928590" cy="44165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Using the patient’s own blood.</a:t>
            </a:r>
          </a:p>
          <a:p>
            <a:pPr marL="342900" indent="-342900" algn="l" rt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Initiates and moderates the healing process.</a:t>
            </a:r>
          </a:p>
          <a:p>
            <a:pPr marL="342900" indent="-342900" algn="l" rt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Promotes vascular growth.</a:t>
            </a:r>
          </a:p>
          <a:p>
            <a:pPr marL="342900" indent="-342900" algn="l" rt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Releases growth factors.</a:t>
            </a:r>
          </a:p>
          <a:p>
            <a:pPr marL="342900" indent="-342900" algn="l" rt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Attracts macrophages.</a:t>
            </a:r>
          </a:p>
          <a:p>
            <a:pPr marL="342900" indent="-342900" algn="l" rt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Acts as a scaffold.</a:t>
            </a:r>
          </a:p>
          <a:p>
            <a:pPr marL="342900" indent="-342900" algn="l" rt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Fight's infections.</a:t>
            </a:r>
          </a:p>
          <a:p>
            <a:pPr marL="342900" indent="-342900" algn="l" rt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Faster healing.</a:t>
            </a:r>
          </a:p>
          <a:p>
            <a:pPr marL="342900" indent="-342900" algn="l" rt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Remains active on the wound for prolonged periods (7 days).</a:t>
            </a:r>
          </a:p>
          <a:p>
            <a:pPr marL="342900" indent="-342900" algn="l" rt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Advanced biologic wound care to untreated chronic ulcers.</a:t>
            </a:r>
          </a:p>
          <a:p>
            <a:pPr marL="342900" indent="-342900" algn="l" rtl="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Effective healing and minimally nursing time = significant cost reduction.</a:t>
            </a:r>
          </a:p>
        </p:txBody>
      </p:sp>
      <p:pic>
        <p:nvPicPr>
          <p:cNvPr id="7" name="תמונה 3">
            <a:extLst>
              <a:ext uri="{FF2B5EF4-FFF2-40B4-BE49-F238E27FC236}">
                <a16:creationId xmlns:a16="http://schemas.microsoft.com/office/drawing/2014/main" id="{3EE1B1F5-A5C3-4AA8-B5CF-1C8FE721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37710" r="25000" b="38889"/>
          <a:stretch/>
        </p:blipFill>
        <p:spPr>
          <a:xfrm>
            <a:off x="3162300" y="0"/>
            <a:ext cx="2819400" cy="10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5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93F998B-2A64-4DBE-99B2-C0414BFDE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45" y="3725475"/>
            <a:ext cx="2390775" cy="19145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50" y="1328443"/>
            <a:ext cx="7886700" cy="626269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u="sng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ACTIGRAFT OUTCOME </a:t>
            </a:r>
            <a:endParaRPr lang="he-IL" sz="3200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98D01B5-E3D8-4FEC-A601-D7770FA9909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6380" y="2255986"/>
            <a:ext cx="4876800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algn="l" rtl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Solution to non-healing wounds.</a:t>
            </a:r>
          </a:p>
          <a:p>
            <a:pPr marL="285750" indent="-285750" algn="l" rtl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Reduced pain.</a:t>
            </a:r>
          </a:p>
          <a:p>
            <a:pPr marL="285750" indent="-285750" algn="l" rtl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Reduced healing time.</a:t>
            </a:r>
          </a:p>
          <a:p>
            <a:pPr marL="285750" indent="-285750" algn="l" rtl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Reduced nursing visits.</a:t>
            </a:r>
          </a:p>
          <a:p>
            <a:pPr marL="285750" indent="-285750" algn="l" rtl="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Reduced cost.</a:t>
            </a:r>
            <a:endParaRPr lang="he-IL" sz="2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CB898-E1DA-47C9-8285-6182C067277B}"/>
              </a:ext>
            </a:extLst>
          </p:cNvPr>
          <p:cNvSpPr txBox="1"/>
          <p:nvPr/>
        </p:nvSpPr>
        <p:spPr>
          <a:xfrm>
            <a:off x="6424612" y="3120250"/>
            <a:ext cx="23907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latin typeface="+mn-lt"/>
              </a:rPr>
              <a:t>Using the patient’s</a:t>
            </a:r>
          </a:p>
          <a:p>
            <a:pPr algn="ctr"/>
            <a:r>
              <a:rPr lang="en-US" dirty="0">
                <a:latin typeface="+mn-lt"/>
              </a:rPr>
              <a:t> own blood</a:t>
            </a:r>
            <a:endParaRPr lang="he-IL" dirty="0">
              <a:latin typeface="+mn-lt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DB72844-B256-47D2-A4CD-1F2D7D496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041364"/>
            <a:ext cx="2590800" cy="1762125"/>
          </a:xfrm>
          <a:prstGeom prst="rect">
            <a:avLst/>
          </a:prstGeom>
        </p:spPr>
      </p:pic>
      <p:pic>
        <p:nvPicPr>
          <p:cNvPr id="10" name="תמונה 3">
            <a:extLst>
              <a:ext uri="{FF2B5EF4-FFF2-40B4-BE49-F238E27FC236}">
                <a16:creationId xmlns:a16="http://schemas.microsoft.com/office/drawing/2014/main" id="{D7C611DA-9E00-45FD-9356-C02E9FCD2A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37710" r="25000" b="38889"/>
          <a:stretch/>
        </p:blipFill>
        <p:spPr>
          <a:xfrm>
            <a:off x="3162300" y="0"/>
            <a:ext cx="2819400" cy="10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29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FBAF5-2047-4D66-93A6-BB138106A0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90600"/>
            <a:ext cx="9144000" cy="626269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</a:rPr>
              <a:t>ACTIGRAFT contra-indications and notes </a:t>
            </a:r>
            <a:endParaRPr lang="he-IL" sz="36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4507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98D01B5-E3D8-4FEC-A601-D7770FA9909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600" y="1629715"/>
            <a:ext cx="9067800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Contra-Indications</a:t>
            </a: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</a:t>
            </a:r>
          </a:p>
          <a:p>
            <a:pPr marL="342900" indent="-342900" algn="l" rt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Malignant wounds</a:t>
            </a:r>
          </a:p>
          <a:p>
            <a:pPr marL="342900" indent="-342900" algn="l" rt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General infection</a:t>
            </a:r>
          </a:p>
          <a:p>
            <a:pPr algn="l" rtl="0">
              <a:spcAft>
                <a:spcPts val="600"/>
              </a:spcAft>
            </a:pP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 rtl="0">
              <a:spcAft>
                <a:spcPts val="600"/>
              </a:spcAft>
            </a:pPr>
            <a:r>
              <a:rPr lang="en-US" sz="2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Notes &amp; Remarks:</a:t>
            </a:r>
          </a:p>
          <a:p>
            <a:pPr marL="342900" indent="-342900" algn="l" rt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Make sure to perform a good thorough cleaning of the wound before the treatment.</a:t>
            </a:r>
          </a:p>
          <a:p>
            <a:pPr marL="342900" indent="-342900" algn="l" rt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 not remove the ACTIGRAFT for 7 days.</a:t>
            </a:r>
          </a:p>
          <a:p>
            <a:pPr marL="342900" indent="-342900" algn="l" rt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Change external dressing after 3 days.</a:t>
            </a:r>
          </a:p>
          <a:p>
            <a:pPr marL="342900" indent="-342900" algn="l" rt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Severe wounds: minimum of 3-4 treatments/weeks for improvement.</a:t>
            </a:r>
          </a:p>
          <a:p>
            <a:pPr marL="342900" indent="-342900" algn="l" rt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Severe wounds require a minimum of 10 treatments for healing.</a:t>
            </a:r>
          </a:p>
        </p:txBody>
      </p:sp>
      <p:pic>
        <p:nvPicPr>
          <p:cNvPr id="7" name="תמונה 3">
            <a:extLst>
              <a:ext uri="{FF2B5EF4-FFF2-40B4-BE49-F238E27FC236}">
                <a16:creationId xmlns:a16="http://schemas.microsoft.com/office/drawing/2014/main" id="{27EF79B4-E3E4-4A4B-A62A-1CFEA4E6A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37710" r="25000" b="38889"/>
          <a:stretch/>
        </p:blipFill>
        <p:spPr>
          <a:xfrm>
            <a:off x="3187700" y="0"/>
            <a:ext cx="2819400" cy="10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80992"/>
      </p:ext>
    </p:extLst>
  </p:cSld>
  <p:clrMapOvr>
    <a:masterClrMapping/>
  </p:clrMapOvr>
</p:sld>
</file>

<file path=ppt/theme/theme1.xml><?xml version="1.0" encoding="utf-8"?>
<a:theme xmlns:a="http://schemas.openxmlformats.org/drawingml/2006/main" name="מבט לאחור">
  <a:themeElements>
    <a:clrScheme name="אדום כתום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71869</TotalTime>
  <Words>704</Words>
  <Application>Microsoft Office PowerPoint</Application>
  <PresentationFormat>‫הצגה על המסך (4:3)</PresentationFormat>
  <Paragraphs>145</Paragraphs>
  <Slides>16</Slides>
  <Notes>2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מבט לאחור</vt:lpstr>
      <vt:lpstr>Recreating the Natural Wound Healing Environment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Recreating the Natural Wound Healing Environment</vt:lpstr>
    </vt:vector>
  </TitlesOfParts>
  <Company>Deep Breeze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alonk</dc:creator>
  <cp:lastModifiedBy>Yaniv Levi</cp:lastModifiedBy>
  <cp:revision>488</cp:revision>
  <cp:lastPrinted>2020-10-16T09:40:17Z</cp:lastPrinted>
  <dcterms:created xsi:type="dcterms:W3CDTF">2009-02-15T08:25:32Z</dcterms:created>
  <dcterms:modified xsi:type="dcterms:W3CDTF">2022-03-31T09:12:35Z</dcterms:modified>
</cp:coreProperties>
</file>