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1"/>
    <p:sldMasterId id="2147483847" r:id="rId2"/>
  </p:sldMasterIdLst>
  <p:notesMasterIdLst>
    <p:notesMasterId r:id="rId18"/>
  </p:notesMasterIdLst>
  <p:sldIdLst>
    <p:sldId id="346" r:id="rId3"/>
    <p:sldId id="544" r:id="rId4"/>
    <p:sldId id="515" r:id="rId5"/>
    <p:sldId id="545" r:id="rId6"/>
    <p:sldId id="556" r:id="rId7"/>
    <p:sldId id="537" r:id="rId8"/>
    <p:sldId id="538" r:id="rId9"/>
    <p:sldId id="535" r:id="rId10"/>
    <p:sldId id="551" r:id="rId11"/>
    <p:sldId id="530" r:id="rId12"/>
    <p:sldId id="553" r:id="rId13"/>
    <p:sldId id="554" r:id="rId14"/>
    <p:sldId id="534" r:id="rId15"/>
    <p:sldId id="549" r:id="rId16"/>
    <p:sldId id="548" r:id="rId17"/>
  </p:sldIdLst>
  <p:sldSz cx="9144000" cy="6858000" type="screen4x3"/>
  <p:notesSz cx="6889750" cy="100187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9E26C2F9-637C-41E8-B911-0211CDDA71DD}">
          <p14:sldIdLst>
            <p14:sldId id="346"/>
            <p14:sldId id="544"/>
            <p14:sldId id="515"/>
            <p14:sldId id="545"/>
            <p14:sldId id="556"/>
            <p14:sldId id="537"/>
            <p14:sldId id="538"/>
            <p14:sldId id="535"/>
            <p14:sldId id="551"/>
            <p14:sldId id="530"/>
            <p14:sldId id="553"/>
            <p14:sldId id="554"/>
            <p14:sldId id="534"/>
            <p14:sldId id="549"/>
            <p14:sldId id="54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F4F"/>
    <a:srgbClr val="4F81BD"/>
    <a:srgbClr val="FF0000"/>
    <a:srgbClr val="1C1C1C"/>
    <a:srgbClr val="740000"/>
    <a:srgbClr val="FF1515"/>
    <a:srgbClr val="3A0000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8F2E9D-CF07-4B98-BAC8-41D6533FCF79}" v="3" dt="2021-05-10T07:24:14.0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03" autoAdjust="0"/>
    <p:restoredTop sz="94660"/>
  </p:normalViewPr>
  <p:slideViewPr>
    <p:cSldViewPr>
      <p:cViewPr varScale="1">
        <p:scale>
          <a:sx n="63" d="100"/>
          <a:sy n="63" d="100"/>
        </p:scale>
        <p:origin x="1308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093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093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DA445DF5-1AD5-4120-A5B1-A38C1E427D7C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10150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758889"/>
            <a:ext cx="5511800" cy="4508421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6038"/>
            <a:ext cx="2985558" cy="500936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597" y="9516038"/>
            <a:ext cx="2985558" cy="500936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5F1FECE6-3405-429A-8BBE-2A2D630CD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65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FECE6-3405-429A-8BBE-2A2D630CD0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029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FECE6-3405-429A-8BBE-2A2D630CD02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26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CFBAF5-2047-4D66-93A6-BB138106A0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393273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CFBAF5-2047-4D66-93A6-BB138106A0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863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CFBAF5-2047-4D66-93A6-BB138106A0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32928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7" y="339510"/>
            <a:ext cx="8679898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5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A95570-ABCA-4EAA-A150-DE9A778788FF}"/>
              </a:ext>
            </a:extLst>
          </p:cNvPr>
          <p:cNvGrpSpPr/>
          <p:nvPr userDrawn="1"/>
        </p:nvGrpSpPr>
        <p:grpSpPr>
          <a:xfrm rot="10800000" flipH="1" flipV="1">
            <a:off x="4714875" y="5899288"/>
            <a:ext cx="4179095" cy="862288"/>
            <a:chOff x="477110" y="4905446"/>
            <a:chExt cx="11078677" cy="1714429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6A78A61-879F-457D-9A77-D666DFE521FF}"/>
                </a:ext>
              </a:extLst>
            </p:cNvPr>
            <p:cNvSpPr/>
            <p:nvPr/>
          </p:nvSpPr>
          <p:spPr>
            <a:xfrm>
              <a:off x="6913640" y="4905446"/>
              <a:ext cx="4642147" cy="1714429"/>
            </a:xfrm>
            <a:custGeom>
              <a:avLst/>
              <a:gdLst>
                <a:gd name="connsiteX0" fmla="*/ 4794342 w 4797505"/>
                <a:gd name="connsiteY0" fmla="*/ 184721 h 1771805"/>
                <a:gd name="connsiteX1" fmla="*/ 4759588 w 4797505"/>
                <a:gd name="connsiteY1" fmla="*/ 70236 h 1771805"/>
                <a:gd name="connsiteX2" fmla="*/ 4668953 w 4797505"/>
                <a:gd name="connsiteY2" fmla="*/ 27303 h 1771805"/>
                <a:gd name="connsiteX3" fmla="*/ 4624657 w 4797505"/>
                <a:gd name="connsiteY3" fmla="*/ 6178 h 1771805"/>
                <a:gd name="connsiteX4" fmla="*/ 4564007 w 4797505"/>
                <a:gd name="connsiteY4" fmla="*/ 39570 h 1771805"/>
                <a:gd name="connsiteX5" fmla="*/ 4616480 w 4797505"/>
                <a:gd name="connsiteY5" fmla="*/ 84546 h 1771805"/>
                <a:gd name="connsiteX6" fmla="*/ 4665545 w 4797505"/>
                <a:gd name="connsiteY6" fmla="*/ 71598 h 1771805"/>
                <a:gd name="connsiteX7" fmla="*/ 4727559 w 4797505"/>
                <a:gd name="connsiteY7" fmla="*/ 101583 h 1771805"/>
                <a:gd name="connsiteX8" fmla="*/ 4750047 w 4797505"/>
                <a:gd name="connsiteY8" fmla="*/ 180633 h 1771805"/>
                <a:gd name="connsiteX9" fmla="*/ 4663501 w 4797505"/>
                <a:gd name="connsiteY9" fmla="*/ 456625 h 1771805"/>
                <a:gd name="connsiteX10" fmla="*/ 4638968 w 4797505"/>
                <a:gd name="connsiteY10" fmla="*/ 494787 h 1771805"/>
                <a:gd name="connsiteX11" fmla="*/ 4613073 w 4797505"/>
                <a:gd name="connsiteY11" fmla="*/ 507054 h 1771805"/>
                <a:gd name="connsiteX12" fmla="*/ 4430440 w 4797505"/>
                <a:gd name="connsiteY12" fmla="*/ 593600 h 1771805"/>
                <a:gd name="connsiteX13" fmla="*/ 4257349 w 4797505"/>
                <a:gd name="connsiteY13" fmla="*/ 504328 h 1771805"/>
                <a:gd name="connsiteX14" fmla="*/ 4231453 w 4797505"/>
                <a:gd name="connsiteY14" fmla="*/ 492062 h 1771805"/>
                <a:gd name="connsiteX15" fmla="*/ 4206920 w 4797505"/>
                <a:gd name="connsiteY15" fmla="*/ 453900 h 1771805"/>
                <a:gd name="connsiteX16" fmla="*/ 4119011 w 4797505"/>
                <a:gd name="connsiteY16" fmla="*/ 178588 h 1771805"/>
                <a:gd name="connsiteX17" fmla="*/ 4140818 w 4797505"/>
                <a:gd name="connsiteY17" fmla="*/ 99538 h 1771805"/>
                <a:gd name="connsiteX18" fmla="*/ 4203513 w 4797505"/>
                <a:gd name="connsiteY18" fmla="*/ 69554 h 1771805"/>
                <a:gd name="connsiteX19" fmla="*/ 4252578 w 4797505"/>
                <a:gd name="connsiteY19" fmla="*/ 82502 h 1771805"/>
                <a:gd name="connsiteX20" fmla="*/ 4305051 w 4797505"/>
                <a:gd name="connsiteY20" fmla="*/ 37525 h 1771805"/>
                <a:gd name="connsiteX21" fmla="*/ 4244401 w 4797505"/>
                <a:gd name="connsiteY21" fmla="*/ 4134 h 1771805"/>
                <a:gd name="connsiteX22" fmla="*/ 4199424 w 4797505"/>
                <a:gd name="connsiteY22" fmla="*/ 25259 h 1771805"/>
                <a:gd name="connsiteX23" fmla="*/ 4109471 w 4797505"/>
                <a:gd name="connsiteY23" fmla="*/ 68191 h 1771805"/>
                <a:gd name="connsiteX24" fmla="*/ 4075398 w 4797505"/>
                <a:gd name="connsiteY24" fmla="*/ 183359 h 1771805"/>
                <a:gd name="connsiteX25" fmla="*/ 4196698 w 4797505"/>
                <a:gd name="connsiteY25" fmla="*/ 520002 h 1771805"/>
                <a:gd name="connsiteX26" fmla="*/ 4204195 w 4797505"/>
                <a:gd name="connsiteY26" fmla="*/ 549986 h 1771805"/>
                <a:gd name="connsiteX27" fmla="*/ 4391597 w 4797505"/>
                <a:gd name="connsiteY27" fmla="*/ 660383 h 1771805"/>
                <a:gd name="connsiteX28" fmla="*/ 4391597 w 4797505"/>
                <a:gd name="connsiteY28" fmla="*/ 928880 h 1771805"/>
                <a:gd name="connsiteX29" fmla="*/ 4318680 w 4797505"/>
                <a:gd name="connsiteY29" fmla="*/ 1031099 h 1771805"/>
                <a:gd name="connsiteX30" fmla="*/ 3718992 w 4797505"/>
                <a:gd name="connsiteY30" fmla="*/ 1031099 h 1771805"/>
                <a:gd name="connsiteX31" fmla="*/ 3638579 w 4797505"/>
                <a:gd name="connsiteY31" fmla="*/ 673331 h 1771805"/>
                <a:gd name="connsiteX32" fmla="*/ 3626313 w 4797505"/>
                <a:gd name="connsiteY32" fmla="*/ 654250 h 1771805"/>
                <a:gd name="connsiteX33" fmla="*/ 3604506 w 4797505"/>
                <a:gd name="connsiteY33" fmla="*/ 646754 h 1771805"/>
                <a:gd name="connsiteX34" fmla="*/ 3603825 w 4797505"/>
                <a:gd name="connsiteY34" fmla="*/ 646754 h 1771805"/>
                <a:gd name="connsiteX35" fmla="*/ 3582018 w 4797505"/>
                <a:gd name="connsiteY35" fmla="*/ 654931 h 1771805"/>
                <a:gd name="connsiteX36" fmla="*/ 3570433 w 4797505"/>
                <a:gd name="connsiteY36" fmla="*/ 674694 h 1771805"/>
                <a:gd name="connsiteX37" fmla="*/ 3504331 w 4797505"/>
                <a:gd name="connsiteY37" fmla="*/ 1030418 h 1771805"/>
                <a:gd name="connsiteX38" fmla="*/ 3404837 w 4797505"/>
                <a:gd name="connsiteY38" fmla="*/ 1030418 h 1771805"/>
                <a:gd name="connsiteX39" fmla="*/ 3272633 w 4797505"/>
                <a:gd name="connsiteY39" fmla="*/ 319651 h 1771805"/>
                <a:gd name="connsiteX40" fmla="*/ 3261048 w 4797505"/>
                <a:gd name="connsiteY40" fmla="*/ 298526 h 1771805"/>
                <a:gd name="connsiteX41" fmla="*/ 3238560 w 4797505"/>
                <a:gd name="connsiteY41" fmla="*/ 290348 h 1771805"/>
                <a:gd name="connsiteX42" fmla="*/ 3216072 w 4797505"/>
                <a:gd name="connsiteY42" fmla="*/ 298526 h 1771805"/>
                <a:gd name="connsiteX43" fmla="*/ 3204487 w 4797505"/>
                <a:gd name="connsiteY43" fmla="*/ 319651 h 1771805"/>
                <a:gd name="connsiteX44" fmla="*/ 3060016 w 4797505"/>
                <a:gd name="connsiteY44" fmla="*/ 1199421 h 1771805"/>
                <a:gd name="connsiteX45" fmla="*/ 3046387 w 4797505"/>
                <a:gd name="connsiteY45" fmla="*/ 1041321 h 1771805"/>
                <a:gd name="connsiteX46" fmla="*/ 3035484 w 4797505"/>
                <a:gd name="connsiteY46" fmla="*/ 1018833 h 1771805"/>
                <a:gd name="connsiteX47" fmla="*/ 3012314 w 4797505"/>
                <a:gd name="connsiteY47" fmla="*/ 1009293 h 1771805"/>
                <a:gd name="connsiteX48" fmla="*/ 2970745 w 4797505"/>
                <a:gd name="connsiteY48" fmla="*/ 1009293 h 1771805"/>
                <a:gd name="connsiteX49" fmla="*/ 2970745 w 4797505"/>
                <a:gd name="connsiteY49" fmla="*/ 1008611 h 1771805"/>
                <a:gd name="connsiteX50" fmla="*/ 2938716 w 4797505"/>
                <a:gd name="connsiteY50" fmla="*/ 1008611 h 1771805"/>
                <a:gd name="connsiteX51" fmla="*/ 2909413 w 4797505"/>
                <a:gd name="connsiteY51" fmla="*/ 1008611 h 1771805"/>
                <a:gd name="connsiteX52" fmla="*/ 1420414 w 4797505"/>
                <a:gd name="connsiteY52" fmla="*/ 1008611 h 1771805"/>
                <a:gd name="connsiteX53" fmla="*/ 1399289 w 4797505"/>
                <a:gd name="connsiteY53" fmla="*/ 1008611 h 1771805"/>
                <a:gd name="connsiteX54" fmla="*/ 1380889 w 4797505"/>
                <a:gd name="connsiteY54" fmla="*/ 1008611 h 1771805"/>
                <a:gd name="connsiteX55" fmla="*/ 1358401 w 4797505"/>
                <a:gd name="connsiteY55" fmla="*/ 1016789 h 1771805"/>
                <a:gd name="connsiteX56" fmla="*/ 1346816 w 4797505"/>
                <a:gd name="connsiteY56" fmla="*/ 1037914 h 1771805"/>
                <a:gd name="connsiteX57" fmla="*/ 1250048 w 4797505"/>
                <a:gd name="connsiteY57" fmla="*/ 1495176 h 1771805"/>
                <a:gd name="connsiteX58" fmla="*/ 1083771 w 4797505"/>
                <a:gd name="connsiteY58" fmla="*/ 567023 h 1771805"/>
                <a:gd name="connsiteX59" fmla="*/ 1072186 w 4797505"/>
                <a:gd name="connsiteY59" fmla="*/ 545897 h 1771805"/>
                <a:gd name="connsiteX60" fmla="*/ 1049698 w 4797505"/>
                <a:gd name="connsiteY60" fmla="*/ 537720 h 1771805"/>
                <a:gd name="connsiteX61" fmla="*/ 1049016 w 4797505"/>
                <a:gd name="connsiteY61" fmla="*/ 537720 h 1771805"/>
                <a:gd name="connsiteX62" fmla="*/ 1048335 w 4797505"/>
                <a:gd name="connsiteY62" fmla="*/ 537720 h 1771805"/>
                <a:gd name="connsiteX63" fmla="*/ 1025847 w 4797505"/>
                <a:gd name="connsiteY63" fmla="*/ 547260 h 1771805"/>
                <a:gd name="connsiteX64" fmla="*/ 1014943 w 4797505"/>
                <a:gd name="connsiteY64" fmla="*/ 569748 h 1771805"/>
                <a:gd name="connsiteX65" fmla="*/ 978144 w 4797505"/>
                <a:gd name="connsiteY65" fmla="*/ 1009293 h 1771805"/>
                <a:gd name="connsiteX66" fmla="*/ 899094 w 4797505"/>
                <a:gd name="connsiteY66" fmla="*/ 1009293 h 1771805"/>
                <a:gd name="connsiteX67" fmla="*/ 876606 w 4797505"/>
                <a:gd name="connsiteY67" fmla="*/ 1017470 h 1771805"/>
                <a:gd name="connsiteX68" fmla="*/ 865021 w 4797505"/>
                <a:gd name="connsiteY68" fmla="*/ 1038595 h 1771805"/>
                <a:gd name="connsiteX69" fmla="*/ 805052 w 4797505"/>
                <a:gd name="connsiteY69" fmla="*/ 1289374 h 1771805"/>
                <a:gd name="connsiteX70" fmla="*/ 775068 w 4797505"/>
                <a:gd name="connsiteY70" fmla="*/ 1052906 h 1771805"/>
                <a:gd name="connsiteX71" fmla="*/ 762801 w 4797505"/>
                <a:gd name="connsiteY71" fmla="*/ 1033144 h 1771805"/>
                <a:gd name="connsiteX72" fmla="*/ 740995 w 4797505"/>
                <a:gd name="connsiteY72" fmla="*/ 1025648 h 1771805"/>
                <a:gd name="connsiteX73" fmla="*/ 3651 w 4797505"/>
                <a:gd name="connsiteY73" fmla="*/ 1025648 h 1771805"/>
                <a:gd name="connsiteX74" fmla="*/ 3651 w 4797505"/>
                <a:gd name="connsiteY74" fmla="*/ 1095157 h 1771805"/>
                <a:gd name="connsiteX75" fmla="*/ 713055 w 4797505"/>
                <a:gd name="connsiteY75" fmla="*/ 1095157 h 1771805"/>
                <a:gd name="connsiteX76" fmla="*/ 775749 w 4797505"/>
                <a:gd name="connsiteY76" fmla="*/ 1486999 h 1771805"/>
                <a:gd name="connsiteX77" fmla="*/ 788016 w 4797505"/>
                <a:gd name="connsiteY77" fmla="*/ 1506761 h 1771805"/>
                <a:gd name="connsiteX78" fmla="*/ 810504 w 4797505"/>
                <a:gd name="connsiteY78" fmla="*/ 1514257 h 1771805"/>
                <a:gd name="connsiteX79" fmla="*/ 810504 w 4797505"/>
                <a:gd name="connsiteY79" fmla="*/ 1514257 h 1771805"/>
                <a:gd name="connsiteX80" fmla="*/ 832311 w 4797505"/>
                <a:gd name="connsiteY80" fmla="*/ 1506080 h 1771805"/>
                <a:gd name="connsiteX81" fmla="*/ 843896 w 4797505"/>
                <a:gd name="connsiteY81" fmla="*/ 1485636 h 1771805"/>
                <a:gd name="connsiteX82" fmla="*/ 929079 w 4797505"/>
                <a:gd name="connsiteY82" fmla="*/ 1080165 h 1771805"/>
                <a:gd name="connsiteX83" fmla="*/ 1010173 w 4797505"/>
                <a:gd name="connsiteY83" fmla="*/ 1080165 h 1771805"/>
                <a:gd name="connsiteX84" fmla="*/ 1033343 w 4797505"/>
                <a:gd name="connsiteY84" fmla="*/ 1071306 h 1771805"/>
                <a:gd name="connsiteX85" fmla="*/ 1044246 w 4797505"/>
                <a:gd name="connsiteY85" fmla="*/ 1048817 h 1771805"/>
                <a:gd name="connsiteX86" fmla="*/ 1057875 w 4797505"/>
                <a:gd name="connsiteY86" fmla="*/ 890036 h 1771805"/>
                <a:gd name="connsiteX87" fmla="*/ 1216656 w 4797505"/>
                <a:gd name="connsiteY87" fmla="*/ 1740503 h 1771805"/>
                <a:gd name="connsiteX88" fmla="*/ 1228241 w 4797505"/>
                <a:gd name="connsiteY88" fmla="*/ 1761629 h 1771805"/>
                <a:gd name="connsiteX89" fmla="*/ 1250730 w 4797505"/>
                <a:gd name="connsiteY89" fmla="*/ 1769806 h 1771805"/>
                <a:gd name="connsiteX90" fmla="*/ 1273218 w 4797505"/>
                <a:gd name="connsiteY90" fmla="*/ 1760947 h 1771805"/>
                <a:gd name="connsiteX91" fmla="*/ 1284803 w 4797505"/>
                <a:gd name="connsiteY91" fmla="*/ 1739822 h 1771805"/>
                <a:gd name="connsiteX92" fmla="*/ 1410192 w 4797505"/>
                <a:gd name="connsiteY92" fmla="*/ 1078802 h 1771805"/>
                <a:gd name="connsiteX93" fmla="*/ 2907369 w 4797505"/>
                <a:gd name="connsiteY93" fmla="*/ 1078802 h 1771805"/>
                <a:gd name="connsiteX94" fmla="*/ 2936671 w 4797505"/>
                <a:gd name="connsiteY94" fmla="*/ 1078802 h 1771805"/>
                <a:gd name="connsiteX95" fmla="*/ 2968700 w 4797505"/>
                <a:gd name="connsiteY95" fmla="*/ 1078802 h 1771805"/>
                <a:gd name="connsiteX96" fmla="*/ 2968700 w 4797505"/>
                <a:gd name="connsiteY96" fmla="*/ 1078120 h 1771805"/>
                <a:gd name="connsiteX97" fmla="*/ 2978922 w 4797505"/>
                <a:gd name="connsiteY97" fmla="*/ 1078120 h 1771805"/>
                <a:gd name="connsiteX98" fmla="*/ 3015721 w 4797505"/>
                <a:gd name="connsiteY98" fmla="*/ 1497221 h 1771805"/>
                <a:gd name="connsiteX99" fmla="*/ 3026625 w 4797505"/>
                <a:gd name="connsiteY99" fmla="*/ 1519027 h 1771805"/>
                <a:gd name="connsiteX100" fmla="*/ 3049113 w 4797505"/>
                <a:gd name="connsiteY100" fmla="*/ 1528568 h 1771805"/>
                <a:gd name="connsiteX101" fmla="*/ 3049794 w 4797505"/>
                <a:gd name="connsiteY101" fmla="*/ 1528568 h 1771805"/>
                <a:gd name="connsiteX102" fmla="*/ 3050476 w 4797505"/>
                <a:gd name="connsiteY102" fmla="*/ 1528568 h 1771805"/>
                <a:gd name="connsiteX103" fmla="*/ 3072964 w 4797505"/>
                <a:gd name="connsiteY103" fmla="*/ 1520390 h 1771805"/>
                <a:gd name="connsiteX104" fmla="*/ 3084549 w 4797505"/>
                <a:gd name="connsiteY104" fmla="*/ 1499265 h 1771805"/>
                <a:gd name="connsiteX105" fmla="*/ 3237197 w 4797505"/>
                <a:gd name="connsiteY105" fmla="*/ 563615 h 1771805"/>
                <a:gd name="connsiteX106" fmla="*/ 3340098 w 4797505"/>
                <a:gd name="connsiteY106" fmla="*/ 1068580 h 1771805"/>
                <a:gd name="connsiteX107" fmla="*/ 3340098 w 4797505"/>
                <a:gd name="connsiteY107" fmla="*/ 1068580 h 1771805"/>
                <a:gd name="connsiteX108" fmla="*/ 3351683 w 4797505"/>
                <a:gd name="connsiteY108" fmla="*/ 1089705 h 1771805"/>
                <a:gd name="connsiteX109" fmla="*/ 3374171 w 4797505"/>
                <a:gd name="connsiteY109" fmla="*/ 1098564 h 1771805"/>
                <a:gd name="connsiteX110" fmla="*/ 3533634 w 4797505"/>
                <a:gd name="connsiteY110" fmla="*/ 1098564 h 1771805"/>
                <a:gd name="connsiteX111" fmla="*/ 3555441 w 4797505"/>
                <a:gd name="connsiteY111" fmla="*/ 1090387 h 1771805"/>
                <a:gd name="connsiteX112" fmla="*/ 3567026 w 4797505"/>
                <a:gd name="connsiteY112" fmla="*/ 1069943 h 1771805"/>
                <a:gd name="connsiteX113" fmla="*/ 3607232 w 4797505"/>
                <a:gd name="connsiteY113" fmla="*/ 842334 h 1771805"/>
                <a:gd name="connsiteX114" fmla="*/ 3656979 w 4797505"/>
                <a:gd name="connsiteY114" fmla="*/ 1071987 h 1771805"/>
                <a:gd name="connsiteX115" fmla="*/ 3669245 w 4797505"/>
                <a:gd name="connsiteY115" fmla="*/ 1091068 h 1771805"/>
                <a:gd name="connsiteX116" fmla="*/ 3690371 w 4797505"/>
                <a:gd name="connsiteY116" fmla="*/ 1098564 h 1771805"/>
                <a:gd name="connsiteX117" fmla="*/ 4326858 w 4797505"/>
                <a:gd name="connsiteY117" fmla="*/ 1098564 h 1771805"/>
                <a:gd name="connsiteX118" fmla="*/ 4368427 w 4797505"/>
                <a:gd name="connsiteY118" fmla="*/ 1098564 h 1771805"/>
                <a:gd name="connsiteX119" fmla="*/ 4459744 w 4797505"/>
                <a:gd name="connsiteY119" fmla="*/ 1015426 h 1771805"/>
                <a:gd name="connsiteX120" fmla="*/ 4459744 w 4797505"/>
                <a:gd name="connsiteY120" fmla="*/ 659020 h 1771805"/>
                <a:gd name="connsiteX121" fmla="*/ 4665545 w 4797505"/>
                <a:gd name="connsiteY121" fmla="*/ 552030 h 1771805"/>
                <a:gd name="connsiteX122" fmla="*/ 4673042 w 4797505"/>
                <a:gd name="connsiteY122" fmla="*/ 522046 h 1771805"/>
                <a:gd name="connsiteX123" fmla="*/ 4794342 w 4797505"/>
                <a:gd name="connsiteY123" fmla="*/ 184721 h 177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4797505" h="1771805">
                  <a:moveTo>
                    <a:pt x="4794342" y="184721"/>
                  </a:moveTo>
                  <a:cubicBezTo>
                    <a:pt x="4799112" y="137019"/>
                    <a:pt x="4787527" y="98176"/>
                    <a:pt x="4759588" y="70236"/>
                  </a:cubicBezTo>
                  <a:cubicBezTo>
                    <a:pt x="4733692" y="43658"/>
                    <a:pt x="4698256" y="32074"/>
                    <a:pt x="4668953" y="27303"/>
                  </a:cubicBezTo>
                  <a:cubicBezTo>
                    <a:pt x="4659412" y="16400"/>
                    <a:pt x="4643739" y="8222"/>
                    <a:pt x="4624657" y="6178"/>
                  </a:cubicBezTo>
                  <a:cubicBezTo>
                    <a:pt x="4593310" y="2771"/>
                    <a:pt x="4566052" y="18444"/>
                    <a:pt x="4564007" y="39570"/>
                  </a:cubicBezTo>
                  <a:cubicBezTo>
                    <a:pt x="4561963" y="61377"/>
                    <a:pt x="4585814" y="81820"/>
                    <a:pt x="4616480" y="84546"/>
                  </a:cubicBezTo>
                  <a:cubicBezTo>
                    <a:pt x="4636242" y="86591"/>
                    <a:pt x="4653961" y="81139"/>
                    <a:pt x="4665545" y="71598"/>
                  </a:cubicBezTo>
                  <a:cubicBezTo>
                    <a:pt x="4686671" y="75687"/>
                    <a:pt x="4711203" y="83865"/>
                    <a:pt x="4727559" y="101583"/>
                  </a:cubicBezTo>
                  <a:cubicBezTo>
                    <a:pt x="4745958" y="119982"/>
                    <a:pt x="4753454" y="145878"/>
                    <a:pt x="4750047" y="180633"/>
                  </a:cubicBezTo>
                  <a:cubicBezTo>
                    <a:pt x="4742551" y="254912"/>
                    <a:pt x="4715974" y="366672"/>
                    <a:pt x="4663501" y="456625"/>
                  </a:cubicBezTo>
                  <a:cubicBezTo>
                    <a:pt x="4655323" y="470255"/>
                    <a:pt x="4647146" y="483203"/>
                    <a:pt x="4638968" y="494787"/>
                  </a:cubicBezTo>
                  <a:cubicBezTo>
                    <a:pt x="4629428" y="494787"/>
                    <a:pt x="4619888" y="499558"/>
                    <a:pt x="4613073" y="507054"/>
                  </a:cubicBezTo>
                  <a:cubicBezTo>
                    <a:pt x="4561963" y="567023"/>
                    <a:pt x="4499268" y="593600"/>
                    <a:pt x="4430440" y="593600"/>
                  </a:cubicBezTo>
                  <a:cubicBezTo>
                    <a:pt x="4365020" y="591555"/>
                    <a:pt x="4306414" y="562252"/>
                    <a:pt x="4257349" y="504328"/>
                  </a:cubicBezTo>
                  <a:cubicBezTo>
                    <a:pt x="4250534" y="496150"/>
                    <a:pt x="4240993" y="492062"/>
                    <a:pt x="4231453" y="492062"/>
                  </a:cubicBezTo>
                  <a:cubicBezTo>
                    <a:pt x="4223275" y="480477"/>
                    <a:pt x="4214417" y="467529"/>
                    <a:pt x="4206920" y="453900"/>
                  </a:cubicBezTo>
                  <a:cubicBezTo>
                    <a:pt x="4153766" y="363946"/>
                    <a:pt x="4126507" y="252186"/>
                    <a:pt x="4119011" y="178588"/>
                  </a:cubicBezTo>
                  <a:cubicBezTo>
                    <a:pt x="4115604" y="143834"/>
                    <a:pt x="4122419" y="117938"/>
                    <a:pt x="4140818" y="99538"/>
                  </a:cubicBezTo>
                  <a:cubicBezTo>
                    <a:pt x="4157855" y="81820"/>
                    <a:pt x="4181706" y="73643"/>
                    <a:pt x="4203513" y="69554"/>
                  </a:cubicBezTo>
                  <a:cubicBezTo>
                    <a:pt x="4214417" y="79095"/>
                    <a:pt x="4232816" y="84546"/>
                    <a:pt x="4252578" y="82502"/>
                  </a:cubicBezTo>
                  <a:cubicBezTo>
                    <a:pt x="4283926" y="79095"/>
                    <a:pt x="4307777" y="59332"/>
                    <a:pt x="4305051" y="37525"/>
                  </a:cubicBezTo>
                  <a:cubicBezTo>
                    <a:pt x="4303007" y="15718"/>
                    <a:pt x="4275748" y="726"/>
                    <a:pt x="4244401" y="4134"/>
                  </a:cubicBezTo>
                  <a:cubicBezTo>
                    <a:pt x="4225320" y="6178"/>
                    <a:pt x="4208964" y="14356"/>
                    <a:pt x="4199424" y="25259"/>
                  </a:cubicBezTo>
                  <a:cubicBezTo>
                    <a:pt x="4170121" y="30029"/>
                    <a:pt x="4135366" y="42296"/>
                    <a:pt x="4109471" y="68191"/>
                  </a:cubicBezTo>
                  <a:cubicBezTo>
                    <a:pt x="4081531" y="96131"/>
                    <a:pt x="4069946" y="134975"/>
                    <a:pt x="4075398" y="183359"/>
                  </a:cubicBezTo>
                  <a:cubicBezTo>
                    <a:pt x="4083575" y="262408"/>
                    <a:pt x="4118330" y="413012"/>
                    <a:pt x="4196698" y="520002"/>
                  </a:cubicBezTo>
                  <a:cubicBezTo>
                    <a:pt x="4194654" y="530224"/>
                    <a:pt x="4197380" y="541127"/>
                    <a:pt x="4204195" y="549986"/>
                  </a:cubicBezTo>
                  <a:cubicBezTo>
                    <a:pt x="4258712" y="614044"/>
                    <a:pt x="4319362" y="647435"/>
                    <a:pt x="4391597" y="660383"/>
                  </a:cubicBezTo>
                  <a:lnTo>
                    <a:pt x="4391597" y="928880"/>
                  </a:lnTo>
                  <a:cubicBezTo>
                    <a:pt x="4392960" y="972494"/>
                    <a:pt x="4385464" y="1027011"/>
                    <a:pt x="4318680" y="1031099"/>
                  </a:cubicBezTo>
                  <a:lnTo>
                    <a:pt x="3718992" y="1031099"/>
                  </a:lnTo>
                  <a:lnTo>
                    <a:pt x="3638579" y="673331"/>
                  </a:lnTo>
                  <a:cubicBezTo>
                    <a:pt x="3636535" y="665153"/>
                    <a:pt x="3632446" y="659020"/>
                    <a:pt x="3626313" y="654250"/>
                  </a:cubicBezTo>
                  <a:cubicBezTo>
                    <a:pt x="3620861" y="649480"/>
                    <a:pt x="3613365" y="647435"/>
                    <a:pt x="3604506" y="646754"/>
                  </a:cubicBezTo>
                  <a:lnTo>
                    <a:pt x="3603825" y="646754"/>
                  </a:lnTo>
                  <a:cubicBezTo>
                    <a:pt x="3595647" y="646754"/>
                    <a:pt x="3588151" y="649480"/>
                    <a:pt x="3582018" y="654931"/>
                  </a:cubicBezTo>
                  <a:cubicBezTo>
                    <a:pt x="3576566" y="659702"/>
                    <a:pt x="3571796" y="666516"/>
                    <a:pt x="3570433" y="674694"/>
                  </a:cubicBezTo>
                  <a:lnTo>
                    <a:pt x="3504331" y="1030418"/>
                  </a:lnTo>
                  <a:lnTo>
                    <a:pt x="3404837" y="1030418"/>
                  </a:lnTo>
                  <a:lnTo>
                    <a:pt x="3272633" y="319651"/>
                  </a:lnTo>
                  <a:cubicBezTo>
                    <a:pt x="3271270" y="311474"/>
                    <a:pt x="3267182" y="303978"/>
                    <a:pt x="3261048" y="298526"/>
                  </a:cubicBezTo>
                  <a:cubicBezTo>
                    <a:pt x="3254915" y="293074"/>
                    <a:pt x="3246738" y="290348"/>
                    <a:pt x="3238560" y="290348"/>
                  </a:cubicBezTo>
                  <a:cubicBezTo>
                    <a:pt x="3230382" y="290348"/>
                    <a:pt x="3222205" y="293756"/>
                    <a:pt x="3216072" y="298526"/>
                  </a:cubicBezTo>
                  <a:cubicBezTo>
                    <a:pt x="3209938" y="303978"/>
                    <a:pt x="3205850" y="311474"/>
                    <a:pt x="3204487" y="319651"/>
                  </a:cubicBezTo>
                  <a:lnTo>
                    <a:pt x="3060016" y="1199421"/>
                  </a:lnTo>
                  <a:lnTo>
                    <a:pt x="3046387" y="1041321"/>
                  </a:lnTo>
                  <a:cubicBezTo>
                    <a:pt x="3045706" y="1032462"/>
                    <a:pt x="3041617" y="1024285"/>
                    <a:pt x="3035484" y="1018833"/>
                  </a:cubicBezTo>
                  <a:cubicBezTo>
                    <a:pt x="3029351" y="1013381"/>
                    <a:pt x="3021173" y="1009293"/>
                    <a:pt x="3012314" y="1009293"/>
                  </a:cubicBezTo>
                  <a:lnTo>
                    <a:pt x="2970745" y="1009293"/>
                  </a:lnTo>
                  <a:lnTo>
                    <a:pt x="2970745" y="1008611"/>
                  </a:lnTo>
                  <a:lnTo>
                    <a:pt x="2938716" y="1008611"/>
                  </a:lnTo>
                  <a:lnTo>
                    <a:pt x="2909413" y="1008611"/>
                  </a:lnTo>
                  <a:lnTo>
                    <a:pt x="1420414" y="1008611"/>
                  </a:lnTo>
                  <a:lnTo>
                    <a:pt x="1399289" y="1008611"/>
                  </a:lnTo>
                  <a:lnTo>
                    <a:pt x="1380889" y="1008611"/>
                  </a:lnTo>
                  <a:cubicBezTo>
                    <a:pt x="1372030" y="1008611"/>
                    <a:pt x="1363853" y="1012018"/>
                    <a:pt x="1358401" y="1016789"/>
                  </a:cubicBezTo>
                  <a:cubicBezTo>
                    <a:pt x="1352268" y="1022240"/>
                    <a:pt x="1347498" y="1029736"/>
                    <a:pt x="1346816" y="1037914"/>
                  </a:cubicBezTo>
                  <a:lnTo>
                    <a:pt x="1250048" y="1495176"/>
                  </a:lnTo>
                  <a:lnTo>
                    <a:pt x="1083771" y="567023"/>
                  </a:lnTo>
                  <a:cubicBezTo>
                    <a:pt x="1082408" y="558845"/>
                    <a:pt x="1078319" y="551349"/>
                    <a:pt x="1072186" y="545897"/>
                  </a:cubicBezTo>
                  <a:cubicBezTo>
                    <a:pt x="1066053" y="540446"/>
                    <a:pt x="1058557" y="537720"/>
                    <a:pt x="1049698" y="537720"/>
                  </a:cubicBezTo>
                  <a:lnTo>
                    <a:pt x="1049016" y="537720"/>
                  </a:lnTo>
                  <a:lnTo>
                    <a:pt x="1048335" y="537720"/>
                  </a:lnTo>
                  <a:cubicBezTo>
                    <a:pt x="1040157" y="537720"/>
                    <a:pt x="1031980" y="541808"/>
                    <a:pt x="1025847" y="547260"/>
                  </a:cubicBezTo>
                  <a:cubicBezTo>
                    <a:pt x="1019713" y="552712"/>
                    <a:pt x="1015625" y="560889"/>
                    <a:pt x="1014943" y="569748"/>
                  </a:cubicBezTo>
                  <a:lnTo>
                    <a:pt x="978144" y="1009293"/>
                  </a:lnTo>
                  <a:lnTo>
                    <a:pt x="899094" y="1009293"/>
                  </a:lnTo>
                  <a:cubicBezTo>
                    <a:pt x="890235" y="1009293"/>
                    <a:pt x="882739" y="1012700"/>
                    <a:pt x="876606" y="1017470"/>
                  </a:cubicBezTo>
                  <a:cubicBezTo>
                    <a:pt x="870473" y="1022922"/>
                    <a:pt x="866384" y="1029736"/>
                    <a:pt x="865021" y="1038595"/>
                  </a:cubicBezTo>
                  <a:lnTo>
                    <a:pt x="805052" y="1289374"/>
                  </a:lnTo>
                  <a:lnTo>
                    <a:pt x="775068" y="1052906"/>
                  </a:lnTo>
                  <a:cubicBezTo>
                    <a:pt x="773705" y="1044729"/>
                    <a:pt x="768935" y="1037914"/>
                    <a:pt x="762801" y="1033144"/>
                  </a:cubicBezTo>
                  <a:cubicBezTo>
                    <a:pt x="756668" y="1028374"/>
                    <a:pt x="749172" y="1025648"/>
                    <a:pt x="740995" y="1025648"/>
                  </a:cubicBezTo>
                  <a:lnTo>
                    <a:pt x="3651" y="1025648"/>
                  </a:lnTo>
                  <a:lnTo>
                    <a:pt x="3651" y="1095157"/>
                  </a:lnTo>
                  <a:lnTo>
                    <a:pt x="713055" y="1095157"/>
                  </a:lnTo>
                  <a:lnTo>
                    <a:pt x="775749" y="1486999"/>
                  </a:lnTo>
                  <a:cubicBezTo>
                    <a:pt x="777794" y="1495176"/>
                    <a:pt x="781882" y="1501991"/>
                    <a:pt x="788016" y="1506761"/>
                  </a:cubicBezTo>
                  <a:cubicBezTo>
                    <a:pt x="794149" y="1511531"/>
                    <a:pt x="802326" y="1514257"/>
                    <a:pt x="810504" y="1514257"/>
                  </a:cubicBezTo>
                  <a:lnTo>
                    <a:pt x="810504" y="1514257"/>
                  </a:lnTo>
                  <a:cubicBezTo>
                    <a:pt x="818682" y="1514257"/>
                    <a:pt x="826178" y="1510850"/>
                    <a:pt x="832311" y="1506080"/>
                  </a:cubicBezTo>
                  <a:cubicBezTo>
                    <a:pt x="838444" y="1500628"/>
                    <a:pt x="842533" y="1493813"/>
                    <a:pt x="843896" y="1485636"/>
                  </a:cubicBezTo>
                  <a:lnTo>
                    <a:pt x="929079" y="1080165"/>
                  </a:lnTo>
                  <a:lnTo>
                    <a:pt x="1010173" y="1080165"/>
                  </a:lnTo>
                  <a:cubicBezTo>
                    <a:pt x="1019032" y="1080165"/>
                    <a:pt x="1027209" y="1076758"/>
                    <a:pt x="1033343" y="1071306"/>
                  </a:cubicBezTo>
                  <a:cubicBezTo>
                    <a:pt x="1039476" y="1065854"/>
                    <a:pt x="1043565" y="1057677"/>
                    <a:pt x="1044246" y="1048817"/>
                  </a:cubicBezTo>
                  <a:lnTo>
                    <a:pt x="1057875" y="890036"/>
                  </a:lnTo>
                  <a:lnTo>
                    <a:pt x="1216656" y="1740503"/>
                  </a:lnTo>
                  <a:cubicBezTo>
                    <a:pt x="1218019" y="1748681"/>
                    <a:pt x="1222108" y="1756177"/>
                    <a:pt x="1228241" y="1761629"/>
                  </a:cubicBezTo>
                  <a:cubicBezTo>
                    <a:pt x="1234375" y="1767080"/>
                    <a:pt x="1241871" y="1769806"/>
                    <a:pt x="1250730" y="1769806"/>
                  </a:cubicBezTo>
                  <a:cubicBezTo>
                    <a:pt x="1259589" y="1769806"/>
                    <a:pt x="1267085" y="1766399"/>
                    <a:pt x="1273218" y="1760947"/>
                  </a:cubicBezTo>
                  <a:cubicBezTo>
                    <a:pt x="1279351" y="1755495"/>
                    <a:pt x="1283440" y="1747999"/>
                    <a:pt x="1284803" y="1739822"/>
                  </a:cubicBezTo>
                  <a:lnTo>
                    <a:pt x="1410192" y="1078802"/>
                  </a:lnTo>
                  <a:lnTo>
                    <a:pt x="2907369" y="1078802"/>
                  </a:lnTo>
                  <a:lnTo>
                    <a:pt x="2936671" y="1078802"/>
                  </a:lnTo>
                  <a:lnTo>
                    <a:pt x="2968700" y="1078802"/>
                  </a:lnTo>
                  <a:lnTo>
                    <a:pt x="2968700" y="1078120"/>
                  </a:lnTo>
                  <a:lnTo>
                    <a:pt x="2978922" y="1078120"/>
                  </a:lnTo>
                  <a:lnTo>
                    <a:pt x="3015721" y="1497221"/>
                  </a:lnTo>
                  <a:cubicBezTo>
                    <a:pt x="3016403" y="1505398"/>
                    <a:pt x="3020492" y="1513576"/>
                    <a:pt x="3026625" y="1519027"/>
                  </a:cubicBezTo>
                  <a:cubicBezTo>
                    <a:pt x="3032758" y="1524479"/>
                    <a:pt x="3040254" y="1528568"/>
                    <a:pt x="3049113" y="1528568"/>
                  </a:cubicBezTo>
                  <a:lnTo>
                    <a:pt x="3049794" y="1528568"/>
                  </a:lnTo>
                  <a:lnTo>
                    <a:pt x="3050476" y="1528568"/>
                  </a:lnTo>
                  <a:cubicBezTo>
                    <a:pt x="3059335" y="1528568"/>
                    <a:pt x="3066831" y="1525161"/>
                    <a:pt x="3072964" y="1520390"/>
                  </a:cubicBezTo>
                  <a:cubicBezTo>
                    <a:pt x="3079097" y="1514939"/>
                    <a:pt x="3083186" y="1507443"/>
                    <a:pt x="3084549" y="1499265"/>
                  </a:cubicBezTo>
                  <a:lnTo>
                    <a:pt x="3237197" y="563615"/>
                  </a:lnTo>
                  <a:lnTo>
                    <a:pt x="3340098" y="1068580"/>
                  </a:lnTo>
                  <a:lnTo>
                    <a:pt x="3340098" y="1068580"/>
                  </a:lnTo>
                  <a:cubicBezTo>
                    <a:pt x="3341461" y="1076758"/>
                    <a:pt x="3345550" y="1084254"/>
                    <a:pt x="3351683" y="1089705"/>
                  </a:cubicBezTo>
                  <a:cubicBezTo>
                    <a:pt x="3357816" y="1095157"/>
                    <a:pt x="3365994" y="1098564"/>
                    <a:pt x="3374171" y="1098564"/>
                  </a:cubicBezTo>
                  <a:lnTo>
                    <a:pt x="3533634" y="1098564"/>
                  </a:lnTo>
                  <a:cubicBezTo>
                    <a:pt x="3541811" y="1098564"/>
                    <a:pt x="3549307" y="1095157"/>
                    <a:pt x="3555441" y="1090387"/>
                  </a:cubicBezTo>
                  <a:cubicBezTo>
                    <a:pt x="3561574" y="1085616"/>
                    <a:pt x="3565663" y="1078802"/>
                    <a:pt x="3567026" y="1069943"/>
                  </a:cubicBezTo>
                  <a:lnTo>
                    <a:pt x="3607232" y="842334"/>
                  </a:lnTo>
                  <a:lnTo>
                    <a:pt x="3656979" y="1071987"/>
                  </a:lnTo>
                  <a:cubicBezTo>
                    <a:pt x="3659023" y="1079483"/>
                    <a:pt x="3663112" y="1086298"/>
                    <a:pt x="3669245" y="1091068"/>
                  </a:cubicBezTo>
                  <a:cubicBezTo>
                    <a:pt x="3675378" y="1095838"/>
                    <a:pt x="3682875" y="1098564"/>
                    <a:pt x="3690371" y="1098564"/>
                  </a:cubicBezTo>
                  <a:cubicBezTo>
                    <a:pt x="3854603" y="1098564"/>
                    <a:pt x="4162625" y="1098564"/>
                    <a:pt x="4326858" y="1098564"/>
                  </a:cubicBezTo>
                  <a:cubicBezTo>
                    <a:pt x="4340487" y="1098564"/>
                    <a:pt x="4354798" y="1098564"/>
                    <a:pt x="4368427" y="1098564"/>
                  </a:cubicBezTo>
                  <a:cubicBezTo>
                    <a:pt x="4405226" y="1098564"/>
                    <a:pt x="4459744" y="1066536"/>
                    <a:pt x="4459744" y="1015426"/>
                  </a:cubicBezTo>
                  <a:lnTo>
                    <a:pt x="4459744" y="659020"/>
                  </a:lnTo>
                  <a:cubicBezTo>
                    <a:pt x="4532660" y="646072"/>
                    <a:pt x="4611710" y="615407"/>
                    <a:pt x="4665545" y="552030"/>
                  </a:cubicBezTo>
                  <a:cubicBezTo>
                    <a:pt x="4672360" y="543171"/>
                    <a:pt x="4675086" y="532268"/>
                    <a:pt x="4673042" y="522046"/>
                  </a:cubicBezTo>
                  <a:cubicBezTo>
                    <a:pt x="4752091" y="414375"/>
                    <a:pt x="4786846" y="264453"/>
                    <a:pt x="4794342" y="184721"/>
                  </a:cubicBezTo>
                  <a:close/>
                </a:path>
              </a:pathLst>
            </a:custGeom>
            <a:solidFill>
              <a:schemeClr val="accent1"/>
            </a:solidFill>
            <a:ln w="68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36593EB-5869-4A8C-80A1-C05AA0B24BF0}"/>
                </a:ext>
              </a:extLst>
            </p:cNvPr>
            <p:cNvGrpSpPr/>
            <p:nvPr/>
          </p:nvGrpSpPr>
          <p:grpSpPr>
            <a:xfrm>
              <a:off x="477110" y="5658084"/>
              <a:ext cx="655351" cy="517912"/>
              <a:chOff x="6456816" y="5667609"/>
              <a:chExt cx="655351" cy="517912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63A0A4C-2BF4-47D2-AFFF-A22E96B3C12D}"/>
                  </a:ext>
                </a:extLst>
              </p:cNvPr>
              <p:cNvSpPr/>
              <p:nvPr/>
            </p:nvSpPr>
            <p:spPr>
              <a:xfrm>
                <a:off x="6456816" y="5667609"/>
                <a:ext cx="517913" cy="517912"/>
              </a:xfrm>
              <a:custGeom>
                <a:avLst/>
                <a:gdLst>
                  <a:gd name="connsiteX0" fmla="*/ 460475 w 517912"/>
                  <a:gd name="connsiteY0" fmla="*/ 259443 h 517912"/>
                  <a:gd name="connsiteX1" fmla="*/ 259443 w 517912"/>
                  <a:gd name="connsiteY1" fmla="*/ 460475 h 517912"/>
                  <a:gd name="connsiteX2" fmla="*/ 58411 w 517912"/>
                  <a:gd name="connsiteY2" fmla="*/ 259443 h 517912"/>
                  <a:gd name="connsiteX3" fmla="*/ 259443 w 517912"/>
                  <a:gd name="connsiteY3" fmla="*/ 58411 h 517912"/>
                  <a:gd name="connsiteX4" fmla="*/ 460475 w 517912"/>
                  <a:gd name="connsiteY4" fmla="*/ 259443 h 517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912" h="517912">
                    <a:moveTo>
                      <a:pt x="460475" y="259443"/>
                    </a:moveTo>
                    <a:cubicBezTo>
                      <a:pt x="460475" y="370470"/>
                      <a:pt x="370470" y="460475"/>
                      <a:pt x="259443" y="460475"/>
                    </a:cubicBezTo>
                    <a:cubicBezTo>
                      <a:pt x="148416" y="460475"/>
                      <a:pt x="58411" y="370470"/>
                      <a:pt x="58411" y="259443"/>
                    </a:cubicBezTo>
                    <a:cubicBezTo>
                      <a:pt x="58411" y="148416"/>
                      <a:pt x="148416" y="58411"/>
                      <a:pt x="259443" y="58411"/>
                    </a:cubicBezTo>
                    <a:cubicBezTo>
                      <a:pt x="370470" y="58411"/>
                      <a:pt x="460475" y="148416"/>
                      <a:pt x="460475" y="259443"/>
                    </a:cubicBezTo>
                    <a:close/>
                  </a:path>
                </a:pathLst>
              </a:custGeom>
              <a:noFill/>
              <a:ln w="108857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C3DAC375-EEBC-4131-8F69-CD653EE61E82}"/>
                  </a:ext>
                </a:extLst>
              </p:cNvPr>
              <p:cNvSpPr/>
              <p:nvPr/>
            </p:nvSpPr>
            <p:spPr>
              <a:xfrm>
                <a:off x="6913640" y="5874290"/>
                <a:ext cx="198527" cy="129467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A4658B-18D9-47F9-8999-4B217D15FD5B}"/>
                </a:ext>
              </a:extLst>
            </p:cNvPr>
            <p:cNvSpPr/>
            <p:nvPr/>
          </p:nvSpPr>
          <p:spPr>
            <a:xfrm>
              <a:off x="995023" y="5898145"/>
              <a:ext cx="6479203" cy="6533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959607F-C050-4355-908E-D24DD45D9D08}"/>
              </a:ext>
            </a:extLst>
          </p:cNvPr>
          <p:cNvGrpSpPr/>
          <p:nvPr userDrawn="1"/>
        </p:nvGrpSpPr>
        <p:grpSpPr>
          <a:xfrm rot="10800000" flipV="1">
            <a:off x="260626" y="5899288"/>
            <a:ext cx="4179095" cy="862288"/>
            <a:chOff x="477110" y="4905446"/>
            <a:chExt cx="11078677" cy="1714429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EA74116-9898-4A6A-84F3-F61BBB7993C6}"/>
                </a:ext>
              </a:extLst>
            </p:cNvPr>
            <p:cNvSpPr/>
            <p:nvPr/>
          </p:nvSpPr>
          <p:spPr>
            <a:xfrm>
              <a:off x="6913640" y="4905446"/>
              <a:ext cx="4642147" cy="1714429"/>
            </a:xfrm>
            <a:custGeom>
              <a:avLst/>
              <a:gdLst>
                <a:gd name="connsiteX0" fmla="*/ 4794342 w 4797505"/>
                <a:gd name="connsiteY0" fmla="*/ 184721 h 1771805"/>
                <a:gd name="connsiteX1" fmla="*/ 4759588 w 4797505"/>
                <a:gd name="connsiteY1" fmla="*/ 70236 h 1771805"/>
                <a:gd name="connsiteX2" fmla="*/ 4668953 w 4797505"/>
                <a:gd name="connsiteY2" fmla="*/ 27303 h 1771805"/>
                <a:gd name="connsiteX3" fmla="*/ 4624657 w 4797505"/>
                <a:gd name="connsiteY3" fmla="*/ 6178 h 1771805"/>
                <a:gd name="connsiteX4" fmla="*/ 4564007 w 4797505"/>
                <a:gd name="connsiteY4" fmla="*/ 39570 h 1771805"/>
                <a:gd name="connsiteX5" fmla="*/ 4616480 w 4797505"/>
                <a:gd name="connsiteY5" fmla="*/ 84546 h 1771805"/>
                <a:gd name="connsiteX6" fmla="*/ 4665545 w 4797505"/>
                <a:gd name="connsiteY6" fmla="*/ 71598 h 1771805"/>
                <a:gd name="connsiteX7" fmla="*/ 4727559 w 4797505"/>
                <a:gd name="connsiteY7" fmla="*/ 101583 h 1771805"/>
                <a:gd name="connsiteX8" fmla="*/ 4750047 w 4797505"/>
                <a:gd name="connsiteY8" fmla="*/ 180633 h 1771805"/>
                <a:gd name="connsiteX9" fmla="*/ 4663501 w 4797505"/>
                <a:gd name="connsiteY9" fmla="*/ 456625 h 1771805"/>
                <a:gd name="connsiteX10" fmla="*/ 4638968 w 4797505"/>
                <a:gd name="connsiteY10" fmla="*/ 494787 h 1771805"/>
                <a:gd name="connsiteX11" fmla="*/ 4613073 w 4797505"/>
                <a:gd name="connsiteY11" fmla="*/ 507054 h 1771805"/>
                <a:gd name="connsiteX12" fmla="*/ 4430440 w 4797505"/>
                <a:gd name="connsiteY12" fmla="*/ 593600 h 1771805"/>
                <a:gd name="connsiteX13" fmla="*/ 4257349 w 4797505"/>
                <a:gd name="connsiteY13" fmla="*/ 504328 h 1771805"/>
                <a:gd name="connsiteX14" fmla="*/ 4231453 w 4797505"/>
                <a:gd name="connsiteY14" fmla="*/ 492062 h 1771805"/>
                <a:gd name="connsiteX15" fmla="*/ 4206920 w 4797505"/>
                <a:gd name="connsiteY15" fmla="*/ 453900 h 1771805"/>
                <a:gd name="connsiteX16" fmla="*/ 4119011 w 4797505"/>
                <a:gd name="connsiteY16" fmla="*/ 178588 h 1771805"/>
                <a:gd name="connsiteX17" fmla="*/ 4140818 w 4797505"/>
                <a:gd name="connsiteY17" fmla="*/ 99538 h 1771805"/>
                <a:gd name="connsiteX18" fmla="*/ 4203513 w 4797505"/>
                <a:gd name="connsiteY18" fmla="*/ 69554 h 1771805"/>
                <a:gd name="connsiteX19" fmla="*/ 4252578 w 4797505"/>
                <a:gd name="connsiteY19" fmla="*/ 82502 h 1771805"/>
                <a:gd name="connsiteX20" fmla="*/ 4305051 w 4797505"/>
                <a:gd name="connsiteY20" fmla="*/ 37525 h 1771805"/>
                <a:gd name="connsiteX21" fmla="*/ 4244401 w 4797505"/>
                <a:gd name="connsiteY21" fmla="*/ 4134 h 1771805"/>
                <a:gd name="connsiteX22" fmla="*/ 4199424 w 4797505"/>
                <a:gd name="connsiteY22" fmla="*/ 25259 h 1771805"/>
                <a:gd name="connsiteX23" fmla="*/ 4109471 w 4797505"/>
                <a:gd name="connsiteY23" fmla="*/ 68191 h 1771805"/>
                <a:gd name="connsiteX24" fmla="*/ 4075398 w 4797505"/>
                <a:gd name="connsiteY24" fmla="*/ 183359 h 1771805"/>
                <a:gd name="connsiteX25" fmla="*/ 4196698 w 4797505"/>
                <a:gd name="connsiteY25" fmla="*/ 520002 h 1771805"/>
                <a:gd name="connsiteX26" fmla="*/ 4204195 w 4797505"/>
                <a:gd name="connsiteY26" fmla="*/ 549986 h 1771805"/>
                <a:gd name="connsiteX27" fmla="*/ 4391597 w 4797505"/>
                <a:gd name="connsiteY27" fmla="*/ 660383 h 1771805"/>
                <a:gd name="connsiteX28" fmla="*/ 4391597 w 4797505"/>
                <a:gd name="connsiteY28" fmla="*/ 928880 h 1771805"/>
                <a:gd name="connsiteX29" fmla="*/ 4318680 w 4797505"/>
                <a:gd name="connsiteY29" fmla="*/ 1031099 h 1771805"/>
                <a:gd name="connsiteX30" fmla="*/ 3718992 w 4797505"/>
                <a:gd name="connsiteY30" fmla="*/ 1031099 h 1771805"/>
                <a:gd name="connsiteX31" fmla="*/ 3638579 w 4797505"/>
                <a:gd name="connsiteY31" fmla="*/ 673331 h 1771805"/>
                <a:gd name="connsiteX32" fmla="*/ 3626313 w 4797505"/>
                <a:gd name="connsiteY32" fmla="*/ 654250 h 1771805"/>
                <a:gd name="connsiteX33" fmla="*/ 3604506 w 4797505"/>
                <a:gd name="connsiteY33" fmla="*/ 646754 h 1771805"/>
                <a:gd name="connsiteX34" fmla="*/ 3603825 w 4797505"/>
                <a:gd name="connsiteY34" fmla="*/ 646754 h 1771805"/>
                <a:gd name="connsiteX35" fmla="*/ 3582018 w 4797505"/>
                <a:gd name="connsiteY35" fmla="*/ 654931 h 1771805"/>
                <a:gd name="connsiteX36" fmla="*/ 3570433 w 4797505"/>
                <a:gd name="connsiteY36" fmla="*/ 674694 h 1771805"/>
                <a:gd name="connsiteX37" fmla="*/ 3504331 w 4797505"/>
                <a:gd name="connsiteY37" fmla="*/ 1030418 h 1771805"/>
                <a:gd name="connsiteX38" fmla="*/ 3404837 w 4797505"/>
                <a:gd name="connsiteY38" fmla="*/ 1030418 h 1771805"/>
                <a:gd name="connsiteX39" fmla="*/ 3272633 w 4797505"/>
                <a:gd name="connsiteY39" fmla="*/ 319651 h 1771805"/>
                <a:gd name="connsiteX40" fmla="*/ 3261048 w 4797505"/>
                <a:gd name="connsiteY40" fmla="*/ 298526 h 1771805"/>
                <a:gd name="connsiteX41" fmla="*/ 3238560 w 4797505"/>
                <a:gd name="connsiteY41" fmla="*/ 290348 h 1771805"/>
                <a:gd name="connsiteX42" fmla="*/ 3216072 w 4797505"/>
                <a:gd name="connsiteY42" fmla="*/ 298526 h 1771805"/>
                <a:gd name="connsiteX43" fmla="*/ 3204487 w 4797505"/>
                <a:gd name="connsiteY43" fmla="*/ 319651 h 1771805"/>
                <a:gd name="connsiteX44" fmla="*/ 3060016 w 4797505"/>
                <a:gd name="connsiteY44" fmla="*/ 1199421 h 1771805"/>
                <a:gd name="connsiteX45" fmla="*/ 3046387 w 4797505"/>
                <a:gd name="connsiteY45" fmla="*/ 1041321 h 1771805"/>
                <a:gd name="connsiteX46" fmla="*/ 3035484 w 4797505"/>
                <a:gd name="connsiteY46" fmla="*/ 1018833 h 1771805"/>
                <a:gd name="connsiteX47" fmla="*/ 3012314 w 4797505"/>
                <a:gd name="connsiteY47" fmla="*/ 1009293 h 1771805"/>
                <a:gd name="connsiteX48" fmla="*/ 2970745 w 4797505"/>
                <a:gd name="connsiteY48" fmla="*/ 1009293 h 1771805"/>
                <a:gd name="connsiteX49" fmla="*/ 2970745 w 4797505"/>
                <a:gd name="connsiteY49" fmla="*/ 1008611 h 1771805"/>
                <a:gd name="connsiteX50" fmla="*/ 2938716 w 4797505"/>
                <a:gd name="connsiteY50" fmla="*/ 1008611 h 1771805"/>
                <a:gd name="connsiteX51" fmla="*/ 2909413 w 4797505"/>
                <a:gd name="connsiteY51" fmla="*/ 1008611 h 1771805"/>
                <a:gd name="connsiteX52" fmla="*/ 1420414 w 4797505"/>
                <a:gd name="connsiteY52" fmla="*/ 1008611 h 1771805"/>
                <a:gd name="connsiteX53" fmla="*/ 1399289 w 4797505"/>
                <a:gd name="connsiteY53" fmla="*/ 1008611 h 1771805"/>
                <a:gd name="connsiteX54" fmla="*/ 1380889 w 4797505"/>
                <a:gd name="connsiteY54" fmla="*/ 1008611 h 1771805"/>
                <a:gd name="connsiteX55" fmla="*/ 1358401 w 4797505"/>
                <a:gd name="connsiteY55" fmla="*/ 1016789 h 1771805"/>
                <a:gd name="connsiteX56" fmla="*/ 1346816 w 4797505"/>
                <a:gd name="connsiteY56" fmla="*/ 1037914 h 1771805"/>
                <a:gd name="connsiteX57" fmla="*/ 1250048 w 4797505"/>
                <a:gd name="connsiteY57" fmla="*/ 1495176 h 1771805"/>
                <a:gd name="connsiteX58" fmla="*/ 1083771 w 4797505"/>
                <a:gd name="connsiteY58" fmla="*/ 567023 h 1771805"/>
                <a:gd name="connsiteX59" fmla="*/ 1072186 w 4797505"/>
                <a:gd name="connsiteY59" fmla="*/ 545897 h 1771805"/>
                <a:gd name="connsiteX60" fmla="*/ 1049698 w 4797505"/>
                <a:gd name="connsiteY60" fmla="*/ 537720 h 1771805"/>
                <a:gd name="connsiteX61" fmla="*/ 1049016 w 4797505"/>
                <a:gd name="connsiteY61" fmla="*/ 537720 h 1771805"/>
                <a:gd name="connsiteX62" fmla="*/ 1048335 w 4797505"/>
                <a:gd name="connsiteY62" fmla="*/ 537720 h 1771805"/>
                <a:gd name="connsiteX63" fmla="*/ 1025847 w 4797505"/>
                <a:gd name="connsiteY63" fmla="*/ 547260 h 1771805"/>
                <a:gd name="connsiteX64" fmla="*/ 1014943 w 4797505"/>
                <a:gd name="connsiteY64" fmla="*/ 569748 h 1771805"/>
                <a:gd name="connsiteX65" fmla="*/ 978144 w 4797505"/>
                <a:gd name="connsiteY65" fmla="*/ 1009293 h 1771805"/>
                <a:gd name="connsiteX66" fmla="*/ 899094 w 4797505"/>
                <a:gd name="connsiteY66" fmla="*/ 1009293 h 1771805"/>
                <a:gd name="connsiteX67" fmla="*/ 876606 w 4797505"/>
                <a:gd name="connsiteY67" fmla="*/ 1017470 h 1771805"/>
                <a:gd name="connsiteX68" fmla="*/ 865021 w 4797505"/>
                <a:gd name="connsiteY68" fmla="*/ 1038595 h 1771805"/>
                <a:gd name="connsiteX69" fmla="*/ 805052 w 4797505"/>
                <a:gd name="connsiteY69" fmla="*/ 1289374 h 1771805"/>
                <a:gd name="connsiteX70" fmla="*/ 775068 w 4797505"/>
                <a:gd name="connsiteY70" fmla="*/ 1052906 h 1771805"/>
                <a:gd name="connsiteX71" fmla="*/ 762801 w 4797505"/>
                <a:gd name="connsiteY71" fmla="*/ 1033144 h 1771805"/>
                <a:gd name="connsiteX72" fmla="*/ 740995 w 4797505"/>
                <a:gd name="connsiteY72" fmla="*/ 1025648 h 1771805"/>
                <a:gd name="connsiteX73" fmla="*/ 3651 w 4797505"/>
                <a:gd name="connsiteY73" fmla="*/ 1025648 h 1771805"/>
                <a:gd name="connsiteX74" fmla="*/ 3651 w 4797505"/>
                <a:gd name="connsiteY74" fmla="*/ 1095157 h 1771805"/>
                <a:gd name="connsiteX75" fmla="*/ 713055 w 4797505"/>
                <a:gd name="connsiteY75" fmla="*/ 1095157 h 1771805"/>
                <a:gd name="connsiteX76" fmla="*/ 775749 w 4797505"/>
                <a:gd name="connsiteY76" fmla="*/ 1486999 h 1771805"/>
                <a:gd name="connsiteX77" fmla="*/ 788016 w 4797505"/>
                <a:gd name="connsiteY77" fmla="*/ 1506761 h 1771805"/>
                <a:gd name="connsiteX78" fmla="*/ 810504 w 4797505"/>
                <a:gd name="connsiteY78" fmla="*/ 1514257 h 1771805"/>
                <a:gd name="connsiteX79" fmla="*/ 810504 w 4797505"/>
                <a:gd name="connsiteY79" fmla="*/ 1514257 h 1771805"/>
                <a:gd name="connsiteX80" fmla="*/ 832311 w 4797505"/>
                <a:gd name="connsiteY80" fmla="*/ 1506080 h 1771805"/>
                <a:gd name="connsiteX81" fmla="*/ 843896 w 4797505"/>
                <a:gd name="connsiteY81" fmla="*/ 1485636 h 1771805"/>
                <a:gd name="connsiteX82" fmla="*/ 929079 w 4797505"/>
                <a:gd name="connsiteY82" fmla="*/ 1080165 h 1771805"/>
                <a:gd name="connsiteX83" fmla="*/ 1010173 w 4797505"/>
                <a:gd name="connsiteY83" fmla="*/ 1080165 h 1771805"/>
                <a:gd name="connsiteX84" fmla="*/ 1033343 w 4797505"/>
                <a:gd name="connsiteY84" fmla="*/ 1071306 h 1771805"/>
                <a:gd name="connsiteX85" fmla="*/ 1044246 w 4797505"/>
                <a:gd name="connsiteY85" fmla="*/ 1048817 h 1771805"/>
                <a:gd name="connsiteX86" fmla="*/ 1057875 w 4797505"/>
                <a:gd name="connsiteY86" fmla="*/ 890036 h 1771805"/>
                <a:gd name="connsiteX87" fmla="*/ 1216656 w 4797505"/>
                <a:gd name="connsiteY87" fmla="*/ 1740503 h 1771805"/>
                <a:gd name="connsiteX88" fmla="*/ 1228241 w 4797505"/>
                <a:gd name="connsiteY88" fmla="*/ 1761629 h 1771805"/>
                <a:gd name="connsiteX89" fmla="*/ 1250730 w 4797505"/>
                <a:gd name="connsiteY89" fmla="*/ 1769806 h 1771805"/>
                <a:gd name="connsiteX90" fmla="*/ 1273218 w 4797505"/>
                <a:gd name="connsiteY90" fmla="*/ 1760947 h 1771805"/>
                <a:gd name="connsiteX91" fmla="*/ 1284803 w 4797505"/>
                <a:gd name="connsiteY91" fmla="*/ 1739822 h 1771805"/>
                <a:gd name="connsiteX92" fmla="*/ 1410192 w 4797505"/>
                <a:gd name="connsiteY92" fmla="*/ 1078802 h 1771805"/>
                <a:gd name="connsiteX93" fmla="*/ 2907369 w 4797505"/>
                <a:gd name="connsiteY93" fmla="*/ 1078802 h 1771805"/>
                <a:gd name="connsiteX94" fmla="*/ 2936671 w 4797505"/>
                <a:gd name="connsiteY94" fmla="*/ 1078802 h 1771805"/>
                <a:gd name="connsiteX95" fmla="*/ 2968700 w 4797505"/>
                <a:gd name="connsiteY95" fmla="*/ 1078802 h 1771805"/>
                <a:gd name="connsiteX96" fmla="*/ 2968700 w 4797505"/>
                <a:gd name="connsiteY96" fmla="*/ 1078120 h 1771805"/>
                <a:gd name="connsiteX97" fmla="*/ 2978922 w 4797505"/>
                <a:gd name="connsiteY97" fmla="*/ 1078120 h 1771805"/>
                <a:gd name="connsiteX98" fmla="*/ 3015721 w 4797505"/>
                <a:gd name="connsiteY98" fmla="*/ 1497221 h 1771805"/>
                <a:gd name="connsiteX99" fmla="*/ 3026625 w 4797505"/>
                <a:gd name="connsiteY99" fmla="*/ 1519027 h 1771805"/>
                <a:gd name="connsiteX100" fmla="*/ 3049113 w 4797505"/>
                <a:gd name="connsiteY100" fmla="*/ 1528568 h 1771805"/>
                <a:gd name="connsiteX101" fmla="*/ 3049794 w 4797505"/>
                <a:gd name="connsiteY101" fmla="*/ 1528568 h 1771805"/>
                <a:gd name="connsiteX102" fmla="*/ 3050476 w 4797505"/>
                <a:gd name="connsiteY102" fmla="*/ 1528568 h 1771805"/>
                <a:gd name="connsiteX103" fmla="*/ 3072964 w 4797505"/>
                <a:gd name="connsiteY103" fmla="*/ 1520390 h 1771805"/>
                <a:gd name="connsiteX104" fmla="*/ 3084549 w 4797505"/>
                <a:gd name="connsiteY104" fmla="*/ 1499265 h 1771805"/>
                <a:gd name="connsiteX105" fmla="*/ 3237197 w 4797505"/>
                <a:gd name="connsiteY105" fmla="*/ 563615 h 1771805"/>
                <a:gd name="connsiteX106" fmla="*/ 3340098 w 4797505"/>
                <a:gd name="connsiteY106" fmla="*/ 1068580 h 1771805"/>
                <a:gd name="connsiteX107" fmla="*/ 3340098 w 4797505"/>
                <a:gd name="connsiteY107" fmla="*/ 1068580 h 1771805"/>
                <a:gd name="connsiteX108" fmla="*/ 3351683 w 4797505"/>
                <a:gd name="connsiteY108" fmla="*/ 1089705 h 1771805"/>
                <a:gd name="connsiteX109" fmla="*/ 3374171 w 4797505"/>
                <a:gd name="connsiteY109" fmla="*/ 1098564 h 1771805"/>
                <a:gd name="connsiteX110" fmla="*/ 3533634 w 4797505"/>
                <a:gd name="connsiteY110" fmla="*/ 1098564 h 1771805"/>
                <a:gd name="connsiteX111" fmla="*/ 3555441 w 4797505"/>
                <a:gd name="connsiteY111" fmla="*/ 1090387 h 1771805"/>
                <a:gd name="connsiteX112" fmla="*/ 3567026 w 4797505"/>
                <a:gd name="connsiteY112" fmla="*/ 1069943 h 1771805"/>
                <a:gd name="connsiteX113" fmla="*/ 3607232 w 4797505"/>
                <a:gd name="connsiteY113" fmla="*/ 842334 h 1771805"/>
                <a:gd name="connsiteX114" fmla="*/ 3656979 w 4797505"/>
                <a:gd name="connsiteY114" fmla="*/ 1071987 h 1771805"/>
                <a:gd name="connsiteX115" fmla="*/ 3669245 w 4797505"/>
                <a:gd name="connsiteY115" fmla="*/ 1091068 h 1771805"/>
                <a:gd name="connsiteX116" fmla="*/ 3690371 w 4797505"/>
                <a:gd name="connsiteY116" fmla="*/ 1098564 h 1771805"/>
                <a:gd name="connsiteX117" fmla="*/ 4326858 w 4797505"/>
                <a:gd name="connsiteY117" fmla="*/ 1098564 h 1771805"/>
                <a:gd name="connsiteX118" fmla="*/ 4368427 w 4797505"/>
                <a:gd name="connsiteY118" fmla="*/ 1098564 h 1771805"/>
                <a:gd name="connsiteX119" fmla="*/ 4459744 w 4797505"/>
                <a:gd name="connsiteY119" fmla="*/ 1015426 h 1771805"/>
                <a:gd name="connsiteX120" fmla="*/ 4459744 w 4797505"/>
                <a:gd name="connsiteY120" fmla="*/ 659020 h 1771805"/>
                <a:gd name="connsiteX121" fmla="*/ 4665545 w 4797505"/>
                <a:gd name="connsiteY121" fmla="*/ 552030 h 1771805"/>
                <a:gd name="connsiteX122" fmla="*/ 4673042 w 4797505"/>
                <a:gd name="connsiteY122" fmla="*/ 522046 h 1771805"/>
                <a:gd name="connsiteX123" fmla="*/ 4794342 w 4797505"/>
                <a:gd name="connsiteY123" fmla="*/ 184721 h 177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4797505" h="1771805">
                  <a:moveTo>
                    <a:pt x="4794342" y="184721"/>
                  </a:moveTo>
                  <a:cubicBezTo>
                    <a:pt x="4799112" y="137019"/>
                    <a:pt x="4787527" y="98176"/>
                    <a:pt x="4759588" y="70236"/>
                  </a:cubicBezTo>
                  <a:cubicBezTo>
                    <a:pt x="4733692" y="43658"/>
                    <a:pt x="4698256" y="32074"/>
                    <a:pt x="4668953" y="27303"/>
                  </a:cubicBezTo>
                  <a:cubicBezTo>
                    <a:pt x="4659412" y="16400"/>
                    <a:pt x="4643739" y="8222"/>
                    <a:pt x="4624657" y="6178"/>
                  </a:cubicBezTo>
                  <a:cubicBezTo>
                    <a:pt x="4593310" y="2771"/>
                    <a:pt x="4566052" y="18444"/>
                    <a:pt x="4564007" y="39570"/>
                  </a:cubicBezTo>
                  <a:cubicBezTo>
                    <a:pt x="4561963" y="61377"/>
                    <a:pt x="4585814" y="81820"/>
                    <a:pt x="4616480" y="84546"/>
                  </a:cubicBezTo>
                  <a:cubicBezTo>
                    <a:pt x="4636242" y="86591"/>
                    <a:pt x="4653961" y="81139"/>
                    <a:pt x="4665545" y="71598"/>
                  </a:cubicBezTo>
                  <a:cubicBezTo>
                    <a:pt x="4686671" y="75687"/>
                    <a:pt x="4711203" y="83865"/>
                    <a:pt x="4727559" y="101583"/>
                  </a:cubicBezTo>
                  <a:cubicBezTo>
                    <a:pt x="4745958" y="119982"/>
                    <a:pt x="4753454" y="145878"/>
                    <a:pt x="4750047" y="180633"/>
                  </a:cubicBezTo>
                  <a:cubicBezTo>
                    <a:pt x="4742551" y="254912"/>
                    <a:pt x="4715974" y="366672"/>
                    <a:pt x="4663501" y="456625"/>
                  </a:cubicBezTo>
                  <a:cubicBezTo>
                    <a:pt x="4655323" y="470255"/>
                    <a:pt x="4647146" y="483203"/>
                    <a:pt x="4638968" y="494787"/>
                  </a:cubicBezTo>
                  <a:cubicBezTo>
                    <a:pt x="4629428" y="494787"/>
                    <a:pt x="4619888" y="499558"/>
                    <a:pt x="4613073" y="507054"/>
                  </a:cubicBezTo>
                  <a:cubicBezTo>
                    <a:pt x="4561963" y="567023"/>
                    <a:pt x="4499268" y="593600"/>
                    <a:pt x="4430440" y="593600"/>
                  </a:cubicBezTo>
                  <a:cubicBezTo>
                    <a:pt x="4365020" y="591555"/>
                    <a:pt x="4306414" y="562252"/>
                    <a:pt x="4257349" y="504328"/>
                  </a:cubicBezTo>
                  <a:cubicBezTo>
                    <a:pt x="4250534" y="496150"/>
                    <a:pt x="4240993" y="492062"/>
                    <a:pt x="4231453" y="492062"/>
                  </a:cubicBezTo>
                  <a:cubicBezTo>
                    <a:pt x="4223275" y="480477"/>
                    <a:pt x="4214417" y="467529"/>
                    <a:pt x="4206920" y="453900"/>
                  </a:cubicBezTo>
                  <a:cubicBezTo>
                    <a:pt x="4153766" y="363946"/>
                    <a:pt x="4126507" y="252186"/>
                    <a:pt x="4119011" y="178588"/>
                  </a:cubicBezTo>
                  <a:cubicBezTo>
                    <a:pt x="4115604" y="143834"/>
                    <a:pt x="4122419" y="117938"/>
                    <a:pt x="4140818" y="99538"/>
                  </a:cubicBezTo>
                  <a:cubicBezTo>
                    <a:pt x="4157855" y="81820"/>
                    <a:pt x="4181706" y="73643"/>
                    <a:pt x="4203513" y="69554"/>
                  </a:cubicBezTo>
                  <a:cubicBezTo>
                    <a:pt x="4214417" y="79095"/>
                    <a:pt x="4232816" y="84546"/>
                    <a:pt x="4252578" y="82502"/>
                  </a:cubicBezTo>
                  <a:cubicBezTo>
                    <a:pt x="4283926" y="79095"/>
                    <a:pt x="4307777" y="59332"/>
                    <a:pt x="4305051" y="37525"/>
                  </a:cubicBezTo>
                  <a:cubicBezTo>
                    <a:pt x="4303007" y="15718"/>
                    <a:pt x="4275748" y="726"/>
                    <a:pt x="4244401" y="4134"/>
                  </a:cubicBezTo>
                  <a:cubicBezTo>
                    <a:pt x="4225320" y="6178"/>
                    <a:pt x="4208964" y="14356"/>
                    <a:pt x="4199424" y="25259"/>
                  </a:cubicBezTo>
                  <a:cubicBezTo>
                    <a:pt x="4170121" y="30029"/>
                    <a:pt x="4135366" y="42296"/>
                    <a:pt x="4109471" y="68191"/>
                  </a:cubicBezTo>
                  <a:cubicBezTo>
                    <a:pt x="4081531" y="96131"/>
                    <a:pt x="4069946" y="134975"/>
                    <a:pt x="4075398" y="183359"/>
                  </a:cubicBezTo>
                  <a:cubicBezTo>
                    <a:pt x="4083575" y="262408"/>
                    <a:pt x="4118330" y="413012"/>
                    <a:pt x="4196698" y="520002"/>
                  </a:cubicBezTo>
                  <a:cubicBezTo>
                    <a:pt x="4194654" y="530224"/>
                    <a:pt x="4197380" y="541127"/>
                    <a:pt x="4204195" y="549986"/>
                  </a:cubicBezTo>
                  <a:cubicBezTo>
                    <a:pt x="4258712" y="614044"/>
                    <a:pt x="4319362" y="647435"/>
                    <a:pt x="4391597" y="660383"/>
                  </a:cubicBezTo>
                  <a:lnTo>
                    <a:pt x="4391597" y="928880"/>
                  </a:lnTo>
                  <a:cubicBezTo>
                    <a:pt x="4392960" y="972494"/>
                    <a:pt x="4385464" y="1027011"/>
                    <a:pt x="4318680" y="1031099"/>
                  </a:cubicBezTo>
                  <a:lnTo>
                    <a:pt x="3718992" y="1031099"/>
                  </a:lnTo>
                  <a:lnTo>
                    <a:pt x="3638579" y="673331"/>
                  </a:lnTo>
                  <a:cubicBezTo>
                    <a:pt x="3636535" y="665153"/>
                    <a:pt x="3632446" y="659020"/>
                    <a:pt x="3626313" y="654250"/>
                  </a:cubicBezTo>
                  <a:cubicBezTo>
                    <a:pt x="3620861" y="649480"/>
                    <a:pt x="3613365" y="647435"/>
                    <a:pt x="3604506" y="646754"/>
                  </a:cubicBezTo>
                  <a:lnTo>
                    <a:pt x="3603825" y="646754"/>
                  </a:lnTo>
                  <a:cubicBezTo>
                    <a:pt x="3595647" y="646754"/>
                    <a:pt x="3588151" y="649480"/>
                    <a:pt x="3582018" y="654931"/>
                  </a:cubicBezTo>
                  <a:cubicBezTo>
                    <a:pt x="3576566" y="659702"/>
                    <a:pt x="3571796" y="666516"/>
                    <a:pt x="3570433" y="674694"/>
                  </a:cubicBezTo>
                  <a:lnTo>
                    <a:pt x="3504331" y="1030418"/>
                  </a:lnTo>
                  <a:lnTo>
                    <a:pt x="3404837" y="1030418"/>
                  </a:lnTo>
                  <a:lnTo>
                    <a:pt x="3272633" y="319651"/>
                  </a:lnTo>
                  <a:cubicBezTo>
                    <a:pt x="3271270" y="311474"/>
                    <a:pt x="3267182" y="303978"/>
                    <a:pt x="3261048" y="298526"/>
                  </a:cubicBezTo>
                  <a:cubicBezTo>
                    <a:pt x="3254915" y="293074"/>
                    <a:pt x="3246738" y="290348"/>
                    <a:pt x="3238560" y="290348"/>
                  </a:cubicBezTo>
                  <a:cubicBezTo>
                    <a:pt x="3230382" y="290348"/>
                    <a:pt x="3222205" y="293756"/>
                    <a:pt x="3216072" y="298526"/>
                  </a:cubicBezTo>
                  <a:cubicBezTo>
                    <a:pt x="3209938" y="303978"/>
                    <a:pt x="3205850" y="311474"/>
                    <a:pt x="3204487" y="319651"/>
                  </a:cubicBezTo>
                  <a:lnTo>
                    <a:pt x="3060016" y="1199421"/>
                  </a:lnTo>
                  <a:lnTo>
                    <a:pt x="3046387" y="1041321"/>
                  </a:lnTo>
                  <a:cubicBezTo>
                    <a:pt x="3045706" y="1032462"/>
                    <a:pt x="3041617" y="1024285"/>
                    <a:pt x="3035484" y="1018833"/>
                  </a:cubicBezTo>
                  <a:cubicBezTo>
                    <a:pt x="3029351" y="1013381"/>
                    <a:pt x="3021173" y="1009293"/>
                    <a:pt x="3012314" y="1009293"/>
                  </a:cubicBezTo>
                  <a:lnTo>
                    <a:pt x="2970745" y="1009293"/>
                  </a:lnTo>
                  <a:lnTo>
                    <a:pt x="2970745" y="1008611"/>
                  </a:lnTo>
                  <a:lnTo>
                    <a:pt x="2938716" y="1008611"/>
                  </a:lnTo>
                  <a:lnTo>
                    <a:pt x="2909413" y="1008611"/>
                  </a:lnTo>
                  <a:lnTo>
                    <a:pt x="1420414" y="1008611"/>
                  </a:lnTo>
                  <a:lnTo>
                    <a:pt x="1399289" y="1008611"/>
                  </a:lnTo>
                  <a:lnTo>
                    <a:pt x="1380889" y="1008611"/>
                  </a:lnTo>
                  <a:cubicBezTo>
                    <a:pt x="1372030" y="1008611"/>
                    <a:pt x="1363853" y="1012018"/>
                    <a:pt x="1358401" y="1016789"/>
                  </a:cubicBezTo>
                  <a:cubicBezTo>
                    <a:pt x="1352268" y="1022240"/>
                    <a:pt x="1347498" y="1029736"/>
                    <a:pt x="1346816" y="1037914"/>
                  </a:cubicBezTo>
                  <a:lnTo>
                    <a:pt x="1250048" y="1495176"/>
                  </a:lnTo>
                  <a:lnTo>
                    <a:pt x="1083771" y="567023"/>
                  </a:lnTo>
                  <a:cubicBezTo>
                    <a:pt x="1082408" y="558845"/>
                    <a:pt x="1078319" y="551349"/>
                    <a:pt x="1072186" y="545897"/>
                  </a:cubicBezTo>
                  <a:cubicBezTo>
                    <a:pt x="1066053" y="540446"/>
                    <a:pt x="1058557" y="537720"/>
                    <a:pt x="1049698" y="537720"/>
                  </a:cubicBezTo>
                  <a:lnTo>
                    <a:pt x="1049016" y="537720"/>
                  </a:lnTo>
                  <a:lnTo>
                    <a:pt x="1048335" y="537720"/>
                  </a:lnTo>
                  <a:cubicBezTo>
                    <a:pt x="1040157" y="537720"/>
                    <a:pt x="1031980" y="541808"/>
                    <a:pt x="1025847" y="547260"/>
                  </a:cubicBezTo>
                  <a:cubicBezTo>
                    <a:pt x="1019713" y="552712"/>
                    <a:pt x="1015625" y="560889"/>
                    <a:pt x="1014943" y="569748"/>
                  </a:cubicBezTo>
                  <a:lnTo>
                    <a:pt x="978144" y="1009293"/>
                  </a:lnTo>
                  <a:lnTo>
                    <a:pt x="899094" y="1009293"/>
                  </a:lnTo>
                  <a:cubicBezTo>
                    <a:pt x="890235" y="1009293"/>
                    <a:pt x="882739" y="1012700"/>
                    <a:pt x="876606" y="1017470"/>
                  </a:cubicBezTo>
                  <a:cubicBezTo>
                    <a:pt x="870473" y="1022922"/>
                    <a:pt x="866384" y="1029736"/>
                    <a:pt x="865021" y="1038595"/>
                  </a:cubicBezTo>
                  <a:lnTo>
                    <a:pt x="805052" y="1289374"/>
                  </a:lnTo>
                  <a:lnTo>
                    <a:pt x="775068" y="1052906"/>
                  </a:lnTo>
                  <a:cubicBezTo>
                    <a:pt x="773705" y="1044729"/>
                    <a:pt x="768935" y="1037914"/>
                    <a:pt x="762801" y="1033144"/>
                  </a:cubicBezTo>
                  <a:cubicBezTo>
                    <a:pt x="756668" y="1028374"/>
                    <a:pt x="749172" y="1025648"/>
                    <a:pt x="740995" y="1025648"/>
                  </a:cubicBezTo>
                  <a:lnTo>
                    <a:pt x="3651" y="1025648"/>
                  </a:lnTo>
                  <a:lnTo>
                    <a:pt x="3651" y="1095157"/>
                  </a:lnTo>
                  <a:lnTo>
                    <a:pt x="713055" y="1095157"/>
                  </a:lnTo>
                  <a:lnTo>
                    <a:pt x="775749" y="1486999"/>
                  </a:lnTo>
                  <a:cubicBezTo>
                    <a:pt x="777794" y="1495176"/>
                    <a:pt x="781882" y="1501991"/>
                    <a:pt x="788016" y="1506761"/>
                  </a:cubicBezTo>
                  <a:cubicBezTo>
                    <a:pt x="794149" y="1511531"/>
                    <a:pt x="802326" y="1514257"/>
                    <a:pt x="810504" y="1514257"/>
                  </a:cubicBezTo>
                  <a:lnTo>
                    <a:pt x="810504" y="1514257"/>
                  </a:lnTo>
                  <a:cubicBezTo>
                    <a:pt x="818682" y="1514257"/>
                    <a:pt x="826178" y="1510850"/>
                    <a:pt x="832311" y="1506080"/>
                  </a:cubicBezTo>
                  <a:cubicBezTo>
                    <a:pt x="838444" y="1500628"/>
                    <a:pt x="842533" y="1493813"/>
                    <a:pt x="843896" y="1485636"/>
                  </a:cubicBezTo>
                  <a:lnTo>
                    <a:pt x="929079" y="1080165"/>
                  </a:lnTo>
                  <a:lnTo>
                    <a:pt x="1010173" y="1080165"/>
                  </a:lnTo>
                  <a:cubicBezTo>
                    <a:pt x="1019032" y="1080165"/>
                    <a:pt x="1027209" y="1076758"/>
                    <a:pt x="1033343" y="1071306"/>
                  </a:cubicBezTo>
                  <a:cubicBezTo>
                    <a:pt x="1039476" y="1065854"/>
                    <a:pt x="1043565" y="1057677"/>
                    <a:pt x="1044246" y="1048817"/>
                  </a:cubicBezTo>
                  <a:lnTo>
                    <a:pt x="1057875" y="890036"/>
                  </a:lnTo>
                  <a:lnTo>
                    <a:pt x="1216656" y="1740503"/>
                  </a:lnTo>
                  <a:cubicBezTo>
                    <a:pt x="1218019" y="1748681"/>
                    <a:pt x="1222108" y="1756177"/>
                    <a:pt x="1228241" y="1761629"/>
                  </a:cubicBezTo>
                  <a:cubicBezTo>
                    <a:pt x="1234375" y="1767080"/>
                    <a:pt x="1241871" y="1769806"/>
                    <a:pt x="1250730" y="1769806"/>
                  </a:cubicBezTo>
                  <a:cubicBezTo>
                    <a:pt x="1259589" y="1769806"/>
                    <a:pt x="1267085" y="1766399"/>
                    <a:pt x="1273218" y="1760947"/>
                  </a:cubicBezTo>
                  <a:cubicBezTo>
                    <a:pt x="1279351" y="1755495"/>
                    <a:pt x="1283440" y="1747999"/>
                    <a:pt x="1284803" y="1739822"/>
                  </a:cubicBezTo>
                  <a:lnTo>
                    <a:pt x="1410192" y="1078802"/>
                  </a:lnTo>
                  <a:lnTo>
                    <a:pt x="2907369" y="1078802"/>
                  </a:lnTo>
                  <a:lnTo>
                    <a:pt x="2936671" y="1078802"/>
                  </a:lnTo>
                  <a:lnTo>
                    <a:pt x="2968700" y="1078802"/>
                  </a:lnTo>
                  <a:lnTo>
                    <a:pt x="2968700" y="1078120"/>
                  </a:lnTo>
                  <a:lnTo>
                    <a:pt x="2978922" y="1078120"/>
                  </a:lnTo>
                  <a:lnTo>
                    <a:pt x="3015721" y="1497221"/>
                  </a:lnTo>
                  <a:cubicBezTo>
                    <a:pt x="3016403" y="1505398"/>
                    <a:pt x="3020492" y="1513576"/>
                    <a:pt x="3026625" y="1519027"/>
                  </a:cubicBezTo>
                  <a:cubicBezTo>
                    <a:pt x="3032758" y="1524479"/>
                    <a:pt x="3040254" y="1528568"/>
                    <a:pt x="3049113" y="1528568"/>
                  </a:cubicBezTo>
                  <a:lnTo>
                    <a:pt x="3049794" y="1528568"/>
                  </a:lnTo>
                  <a:lnTo>
                    <a:pt x="3050476" y="1528568"/>
                  </a:lnTo>
                  <a:cubicBezTo>
                    <a:pt x="3059335" y="1528568"/>
                    <a:pt x="3066831" y="1525161"/>
                    <a:pt x="3072964" y="1520390"/>
                  </a:cubicBezTo>
                  <a:cubicBezTo>
                    <a:pt x="3079097" y="1514939"/>
                    <a:pt x="3083186" y="1507443"/>
                    <a:pt x="3084549" y="1499265"/>
                  </a:cubicBezTo>
                  <a:lnTo>
                    <a:pt x="3237197" y="563615"/>
                  </a:lnTo>
                  <a:lnTo>
                    <a:pt x="3340098" y="1068580"/>
                  </a:lnTo>
                  <a:lnTo>
                    <a:pt x="3340098" y="1068580"/>
                  </a:lnTo>
                  <a:cubicBezTo>
                    <a:pt x="3341461" y="1076758"/>
                    <a:pt x="3345550" y="1084254"/>
                    <a:pt x="3351683" y="1089705"/>
                  </a:cubicBezTo>
                  <a:cubicBezTo>
                    <a:pt x="3357816" y="1095157"/>
                    <a:pt x="3365994" y="1098564"/>
                    <a:pt x="3374171" y="1098564"/>
                  </a:cubicBezTo>
                  <a:lnTo>
                    <a:pt x="3533634" y="1098564"/>
                  </a:lnTo>
                  <a:cubicBezTo>
                    <a:pt x="3541811" y="1098564"/>
                    <a:pt x="3549307" y="1095157"/>
                    <a:pt x="3555441" y="1090387"/>
                  </a:cubicBezTo>
                  <a:cubicBezTo>
                    <a:pt x="3561574" y="1085616"/>
                    <a:pt x="3565663" y="1078802"/>
                    <a:pt x="3567026" y="1069943"/>
                  </a:cubicBezTo>
                  <a:lnTo>
                    <a:pt x="3607232" y="842334"/>
                  </a:lnTo>
                  <a:lnTo>
                    <a:pt x="3656979" y="1071987"/>
                  </a:lnTo>
                  <a:cubicBezTo>
                    <a:pt x="3659023" y="1079483"/>
                    <a:pt x="3663112" y="1086298"/>
                    <a:pt x="3669245" y="1091068"/>
                  </a:cubicBezTo>
                  <a:cubicBezTo>
                    <a:pt x="3675378" y="1095838"/>
                    <a:pt x="3682875" y="1098564"/>
                    <a:pt x="3690371" y="1098564"/>
                  </a:cubicBezTo>
                  <a:cubicBezTo>
                    <a:pt x="3854603" y="1098564"/>
                    <a:pt x="4162625" y="1098564"/>
                    <a:pt x="4326858" y="1098564"/>
                  </a:cubicBezTo>
                  <a:cubicBezTo>
                    <a:pt x="4340487" y="1098564"/>
                    <a:pt x="4354798" y="1098564"/>
                    <a:pt x="4368427" y="1098564"/>
                  </a:cubicBezTo>
                  <a:cubicBezTo>
                    <a:pt x="4405226" y="1098564"/>
                    <a:pt x="4459744" y="1066536"/>
                    <a:pt x="4459744" y="1015426"/>
                  </a:cubicBezTo>
                  <a:lnTo>
                    <a:pt x="4459744" y="659020"/>
                  </a:lnTo>
                  <a:cubicBezTo>
                    <a:pt x="4532660" y="646072"/>
                    <a:pt x="4611710" y="615407"/>
                    <a:pt x="4665545" y="552030"/>
                  </a:cubicBezTo>
                  <a:cubicBezTo>
                    <a:pt x="4672360" y="543171"/>
                    <a:pt x="4675086" y="532268"/>
                    <a:pt x="4673042" y="522046"/>
                  </a:cubicBezTo>
                  <a:cubicBezTo>
                    <a:pt x="4752091" y="414375"/>
                    <a:pt x="4786846" y="264453"/>
                    <a:pt x="4794342" y="184721"/>
                  </a:cubicBezTo>
                  <a:close/>
                </a:path>
              </a:pathLst>
            </a:custGeom>
            <a:solidFill>
              <a:schemeClr val="accent1"/>
            </a:solidFill>
            <a:ln w="68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54DC28B-DA5D-40A5-BF5E-A8C07B13D6FD}"/>
                </a:ext>
              </a:extLst>
            </p:cNvPr>
            <p:cNvGrpSpPr/>
            <p:nvPr/>
          </p:nvGrpSpPr>
          <p:grpSpPr>
            <a:xfrm>
              <a:off x="477110" y="5658084"/>
              <a:ext cx="655351" cy="517912"/>
              <a:chOff x="6456816" y="5667609"/>
              <a:chExt cx="655351" cy="517912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C1A92E0-BAD3-4804-8CFB-2F36973DF453}"/>
                  </a:ext>
                </a:extLst>
              </p:cNvPr>
              <p:cNvSpPr/>
              <p:nvPr/>
            </p:nvSpPr>
            <p:spPr>
              <a:xfrm>
                <a:off x="6456816" y="5667609"/>
                <a:ext cx="517913" cy="517912"/>
              </a:xfrm>
              <a:custGeom>
                <a:avLst/>
                <a:gdLst>
                  <a:gd name="connsiteX0" fmla="*/ 460475 w 517912"/>
                  <a:gd name="connsiteY0" fmla="*/ 259443 h 517912"/>
                  <a:gd name="connsiteX1" fmla="*/ 259443 w 517912"/>
                  <a:gd name="connsiteY1" fmla="*/ 460475 h 517912"/>
                  <a:gd name="connsiteX2" fmla="*/ 58411 w 517912"/>
                  <a:gd name="connsiteY2" fmla="*/ 259443 h 517912"/>
                  <a:gd name="connsiteX3" fmla="*/ 259443 w 517912"/>
                  <a:gd name="connsiteY3" fmla="*/ 58411 h 517912"/>
                  <a:gd name="connsiteX4" fmla="*/ 460475 w 517912"/>
                  <a:gd name="connsiteY4" fmla="*/ 259443 h 517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912" h="517912">
                    <a:moveTo>
                      <a:pt x="460475" y="259443"/>
                    </a:moveTo>
                    <a:cubicBezTo>
                      <a:pt x="460475" y="370470"/>
                      <a:pt x="370470" y="460475"/>
                      <a:pt x="259443" y="460475"/>
                    </a:cubicBezTo>
                    <a:cubicBezTo>
                      <a:pt x="148416" y="460475"/>
                      <a:pt x="58411" y="370470"/>
                      <a:pt x="58411" y="259443"/>
                    </a:cubicBezTo>
                    <a:cubicBezTo>
                      <a:pt x="58411" y="148416"/>
                      <a:pt x="148416" y="58411"/>
                      <a:pt x="259443" y="58411"/>
                    </a:cubicBezTo>
                    <a:cubicBezTo>
                      <a:pt x="370470" y="58411"/>
                      <a:pt x="460475" y="148416"/>
                      <a:pt x="460475" y="259443"/>
                    </a:cubicBezTo>
                    <a:close/>
                  </a:path>
                </a:pathLst>
              </a:custGeom>
              <a:noFill/>
              <a:ln w="108857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4F7FFD43-6FA1-417C-AF01-3A54B1EB3288}"/>
                  </a:ext>
                </a:extLst>
              </p:cNvPr>
              <p:cNvSpPr/>
              <p:nvPr/>
            </p:nvSpPr>
            <p:spPr>
              <a:xfrm>
                <a:off x="6913640" y="5874290"/>
                <a:ext cx="198527" cy="129467"/>
              </a:xfrm>
              <a:prstGeom prst="roundRect">
                <a:avLst>
                  <a:gd name="adj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6DB8CE4-378A-4F7B-8401-E84CD0360554}"/>
                </a:ext>
              </a:extLst>
            </p:cNvPr>
            <p:cNvSpPr/>
            <p:nvPr/>
          </p:nvSpPr>
          <p:spPr>
            <a:xfrm>
              <a:off x="995023" y="5898145"/>
              <a:ext cx="6479203" cy="6533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51790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448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yle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733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A62946D-F2ED-4A3A-AFF2-114E504B5745}"/>
              </a:ext>
            </a:extLst>
          </p:cNvPr>
          <p:cNvSpPr/>
          <p:nvPr userDrawn="1"/>
        </p:nvSpPr>
        <p:spPr>
          <a:xfrm>
            <a:off x="2169994" y="0"/>
            <a:ext cx="6730053" cy="6858000"/>
          </a:xfrm>
          <a:custGeom>
            <a:avLst/>
            <a:gdLst>
              <a:gd name="connsiteX0" fmla="*/ 2419756 w 9202402"/>
              <a:gd name="connsiteY0" fmla="*/ 0 h 6858000"/>
              <a:gd name="connsiteX1" fmla="*/ 9202402 w 9202402"/>
              <a:gd name="connsiteY1" fmla="*/ 0 h 6858000"/>
              <a:gd name="connsiteX2" fmla="*/ 9188795 w 9202402"/>
              <a:gd name="connsiteY2" fmla="*/ 6858000 h 6858000"/>
              <a:gd name="connsiteX3" fmla="*/ 0 w 92024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2402" h="6858000">
                <a:moveTo>
                  <a:pt x="2419756" y="0"/>
                </a:moveTo>
                <a:lnTo>
                  <a:pt x="9202402" y="0"/>
                </a:lnTo>
                <a:lnTo>
                  <a:pt x="91887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B98542A-477C-4DE9-BE76-734F0C55D2E2}"/>
              </a:ext>
            </a:extLst>
          </p:cNvPr>
          <p:cNvSpPr/>
          <p:nvPr userDrawn="1"/>
        </p:nvSpPr>
        <p:spPr>
          <a:xfrm>
            <a:off x="2413947" y="0"/>
            <a:ext cx="6730053" cy="6858000"/>
          </a:xfrm>
          <a:custGeom>
            <a:avLst/>
            <a:gdLst>
              <a:gd name="connsiteX0" fmla="*/ 2419756 w 9202402"/>
              <a:gd name="connsiteY0" fmla="*/ 0 h 6858000"/>
              <a:gd name="connsiteX1" fmla="*/ 9202402 w 9202402"/>
              <a:gd name="connsiteY1" fmla="*/ 0 h 6858000"/>
              <a:gd name="connsiteX2" fmla="*/ 9188795 w 9202402"/>
              <a:gd name="connsiteY2" fmla="*/ 6858000 h 6858000"/>
              <a:gd name="connsiteX3" fmla="*/ 0 w 920240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02402" h="6858000">
                <a:moveTo>
                  <a:pt x="2419756" y="0"/>
                </a:moveTo>
                <a:lnTo>
                  <a:pt x="9202402" y="0"/>
                </a:lnTo>
                <a:lnTo>
                  <a:pt x="91887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085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3948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5375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417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9724905C-0466-437C-B401-0D9138D8404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55257" y="2578730"/>
            <a:ext cx="1339703" cy="178627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144000" tIns="0"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07F0600E-0EC8-4BFF-B37B-C982DE03E9B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688495" y="2578730"/>
            <a:ext cx="1339703" cy="178627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144000" tIns="0"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D49170B7-DADE-4D0A-8BF8-230A982B746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21732" y="2578730"/>
            <a:ext cx="1339703" cy="178627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lIns="144000" tIns="0" anchor="ctr"/>
          <a:lstStyle>
            <a:lvl1pPr marL="0" indent="0" algn="ctr">
              <a:buNone/>
              <a:defRPr sz="9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7963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CFBAF5-2047-4D66-93A6-BB138106A0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89250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612B6C6-12D5-49A1-B688-91C869139E0E}"/>
              </a:ext>
            </a:extLst>
          </p:cNvPr>
          <p:cNvSpPr/>
          <p:nvPr userDrawn="1"/>
        </p:nvSpPr>
        <p:spPr>
          <a:xfrm>
            <a:off x="0" y="0"/>
            <a:ext cx="9144000" cy="3886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D:\KBM-정애\014-Fullppt\PNG이미지\탭.png">
            <a:extLst>
              <a:ext uri="{FF2B5EF4-FFF2-40B4-BE49-F238E27FC236}">
                <a16:creationId xmlns:a16="http://schemas.microsoft.com/office/drawing/2014/main" id="{71CF212A-1782-49B4-8B17-581DC5D7B3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915" y="1709312"/>
            <a:ext cx="2648012" cy="434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:\KBM-정애\014-Fullppt\PNG이미지\핸드폰.png">
            <a:extLst>
              <a:ext uri="{FF2B5EF4-FFF2-40B4-BE49-F238E27FC236}">
                <a16:creationId xmlns:a16="http://schemas.microsoft.com/office/drawing/2014/main" id="{F6F9CC28-F54D-4BAA-BF10-18180D05E3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32" y="3259539"/>
            <a:ext cx="1995680" cy="322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510637AE-6F5C-4D3F-9611-7DA2098A8029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495649" y="2158177"/>
            <a:ext cx="1836866" cy="31255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96F8098-C31E-4554-BACD-2C26FE4D24E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5164932" y="3403406"/>
            <a:ext cx="1113343" cy="23306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900" baseline="0">
                <a:latin typeface="+mn-lt"/>
                <a:cs typeface="Arial" pitchFamily="34" charset="0"/>
              </a:defRPr>
            </a:lvl1pPr>
            <a:lvl2pPr marL="342917" indent="0">
              <a:buNone/>
              <a:defRPr sz="2100"/>
            </a:lvl2pPr>
            <a:lvl3pPr marL="685835" indent="0">
              <a:buNone/>
              <a:defRPr sz="1800"/>
            </a:lvl3pPr>
            <a:lvl4pPr marL="1028752" indent="0">
              <a:buNone/>
              <a:defRPr sz="1500"/>
            </a:lvl4pPr>
            <a:lvl5pPr marL="1371668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710883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כותרת מקטע עליונה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CFBAF5-2047-4D66-93A6-BB138106A0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982907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CFBAF5-2047-4D66-93A6-BB138106A0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88974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CFBAF5-2047-4D66-93A6-BB138106A0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4737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CFBAF5-2047-4D66-93A6-BB138106A0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793292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CFBAF5-2047-4D66-93A6-BB138106A0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99707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DCFBAF5-2047-4D66-93A6-BB138106A0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25194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CFBAF5-2047-4D66-93A6-BB138106A0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97156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DCFBAF5-2047-4D66-93A6-BB138106A0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19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hf hdr="0" ftr="0" dt="0"/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329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</p:sldLayoutIdLst>
  <p:txStyles>
    <p:titleStyle>
      <a:lvl1pPr algn="l" defTabSz="68581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4" indent="-171454" algn="l" defTabSz="6858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64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71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80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89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97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6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4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4" indent="-171454" algn="l" defTabSz="68581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7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6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4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4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7" y="1757218"/>
            <a:ext cx="9144001" cy="632222"/>
          </a:xfrm>
        </p:spPr>
        <p:txBody>
          <a:bodyPr>
            <a:normAutofit/>
          </a:bodyPr>
          <a:lstStyle/>
          <a:p>
            <a:pPr algn="ctr" rtl="0"/>
            <a:r>
              <a:rPr lang="en-US" sz="3300" b="1" dirty="0">
                <a:solidFill>
                  <a:schemeClr val="tx1"/>
                </a:solidFill>
              </a:rPr>
              <a:t>Recreating the Natural Wound Healing Environment</a:t>
            </a:r>
            <a:endParaRPr lang="he-IL" sz="3300" b="1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B1FE99-C537-420B-86E7-DD08BA84FFD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39479"/>
            <a:ext cx="9144000" cy="1961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37710" r="25000" b="38889"/>
          <a:stretch/>
        </p:blipFill>
        <p:spPr>
          <a:xfrm>
            <a:off x="2362200" y="152400"/>
            <a:ext cx="4419600" cy="16048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A480C0-4989-F6BF-0103-7D3DBCBF4B71}"/>
              </a:ext>
            </a:extLst>
          </p:cNvPr>
          <p:cNvSpPr txBox="1"/>
          <p:nvPr/>
        </p:nvSpPr>
        <p:spPr>
          <a:xfrm>
            <a:off x="0" y="2751891"/>
            <a:ext cx="9144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ACTIGRAFT</a:t>
            </a:r>
          </a:p>
          <a:p>
            <a:pPr algn="ctr">
              <a:spcAft>
                <a:spcPts val="1200"/>
              </a:spcAft>
            </a:pPr>
            <a:r>
              <a:rPr lang="en-US" sz="3600" dirty="0">
                <a:latin typeface="+mn-lt"/>
              </a:rPr>
              <a:t>Biological Wound Care Device/ Treatment</a:t>
            </a:r>
          </a:p>
        </p:txBody>
      </p:sp>
    </p:spTree>
    <p:extLst>
      <p:ext uri="{BB962C8B-B14F-4D97-AF65-F5344CB8AC3E}">
        <p14:creationId xmlns:p14="http://schemas.microsoft.com/office/powerpoint/2010/main" val="24488836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CFBAF5-2047-4D66-93A6-BB138106A02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098D01B5-E3D8-4FEC-A601-D7770FA9909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92875D03-9AFB-40CE-9726-342AE1766664}"/>
              </a:ext>
            </a:extLst>
          </p:cNvPr>
          <p:cNvSpPr/>
          <p:nvPr/>
        </p:nvSpPr>
        <p:spPr>
          <a:xfrm>
            <a:off x="483754" y="1600200"/>
            <a:ext cx="8176491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40000"/>
                </a:solidFill>
                <a:effectLst/>
                <a:latin typeface="+mn-lt"/>
              </a:rPr>
              <a:t>ACTIGRAFT</a:t>
            </a:r>
          </a:p>
          <a:p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+mn-lt"/>
            </a:endParaRPr>
          </a:p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latin typeface="+mn-lt"/>
              </a:rPr>
              <a:t>Vs.</a:t>
            </a:r>
          </a:p>
          <a:p>
            <a:pPr algn="ctr"/>
            <a:endParaRPr lang="en-US" sz="5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+mn-lt"/>
            </a:endParaRPr>
          </a:p>
          <a:p>
            <a:pPr algn="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n-lt"/>
              </a:rPr>
              <a:t>Other treatments</a:t>
            </a:r>
          </a:p>
        </p:txBody>
      </p:sp>
      <p:pic>
        <p:nvPicPr>
          <p:cNvPr id="6" name="תמונה 3">
            <a:extLst>
              <a:ext uri="{FF2B5EF4-FFF2-40B4-BE49-F238E27FC236}">
                <a16:creationId xmlns:a16="http://schemas.microsoft.com/office/drawing/2014/main" id="{F0FF8635-1659-4F1E-910A-79D2D9A9F6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37710" r="25000" b="38889"/>
          <a:stretch/>
        </p:blipFill>
        <p:spPr>
          <a:xfrm>
            <a:off x="3162300" y="0"/>
            <a:ext cx="2819400" cy="102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70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0EE66B0-70DD-49B9-9856-3F032DBDC9AB}"/>
              </a:ext>
            </a:extLst>
          </p:cNvPr>
          <p:cNvSpPr/>
          <p:nvPr/>
        </p:nvSpPr>
        <p:spPr>
          <a:xfrm>
            <a:off x="2514600" y="3505200"/>
            <a:ext cx="762000" cy="198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4C0A14-CD05-3460-0012-07467D29856E}"/>
              </a:ext>
            </a:extLst>
          </p:cNvPr>
          <p:cNvSpPr txBox="1"/>
          <p:nvPr/>
        </p:nvSpPr>
        <p:spPr>
          <a:xfrm>
            <a:off x="2720037" y="929801"/>
            <a:ext cx="34123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u="sng" dirty="0"/>
              <a:t>ACTIGRAFT vs. PRP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7E675F8-B748-2B2A-72D2-978CE82D12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711"/>
          <a:stretch/>
        </p:blipFill>
        <p:spPr>
          <a:xfrm>
            <a:off x="354714" y="1417317"/>
            <a:ext cx="2691431" cy="19678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0AF1A74-EC96-A473-1AFF-C84538C933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6062294" y="1442717"/>
            <a:ext cx="2623799" cy="196785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C073A2C-7315-D1F6-4248-011CFEEEA450}"/>
              </a:ext>
            </a:extLst>
          </p:cNvPr>
          <p:cNvGrpSpPr/>
          <p:nvPr/>
        </p:nvGrpSpPr>
        <p:grpSpPr>
          <a:xfrm>
            <a:off x="3342805" y="1437318"/>
            <a:ext cx="2458389" cy="1909264"/>
            <a:chOff x="6725702" y="1576363"/>
            <a:chExt cx="1561092" cy="116683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86FD77E-59E8-89B6-4421-273B049E6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5702" y="1576363"/>
              <a:ext cx="1561092" cy="1166837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865B02E-19A5-7FE1-7C92-7EC4AF8CD92D}"/>
                </a:ext>
              </a:extLst>
            </p:cNvPr>
            <p:cNvSpPr txBox="1"/>
            <p:nvPr/>
          </p:nvSpPr>
          <p:spPr>
            <a:xfrm>
              <a:off x="6740942" y="1576363"/>
              <a:ext cx="10982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ACTIGRAFT</a:t>
              </a:r>
            </a:p>
          </p:txBody>
        </p:sp>
      </p:grpSp>
      <p:pic>
        <p:nvPicPr>
          <p:cNvPr id="20" name="תמונה 3">
            <a:extLst>
              <a:ext uri="{FF2B5EF4-FFF2-40B4-BE49-F238E27FC236}">
                <a16:creationId xmlns:a16="http://schemas.microsoft.com/office/drawing/2014/main" id="{C9CCB091-B70C-9D46-444A-E09E34FEA4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37710" r="25000" b="38889"/>
          <a:stretch/>
        </p:blipFill>
        <p:spPr>
          <a:xfrm>
            <a:off x="3200400" y="64348"/>
            <a:ext cx="2451589" cy="914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B20154-EBF9-6B50-F0A6-D8099A9CA9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2" t="46201" r="2884" b="16962"/>
          <a:stretch/>
        </p:blipFill>
        <p:spPr bwMode="auto">
          <a:xfrm>
            <a:off x="387350" y="4116682"/>
            <a:ext cx="8430660" cy="21987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4B538D-B027-8A92-F6E3-4193CB25D40A}"/>
              </a:ext>
            </a:extLst>
          </p:cNvPr>
          <p:cNvSpPr txBox="1"/>
          <p:nvPr/>
        </p:nvSpPr>
        <p:spPr>
          <a:xfrm>
            <a:off x="2936240" y="3377062"/>
            <a:ext cx="341231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u="sng" dirty="0"/>
              <a:t>ACTIGRAFT vs. PRF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B23D2D-9F17-9E47-FFB1-BD70D04F60E0}"/>
              </a:ext>
            </a:extLst>
          </p:cNvPr>
          <p:cNvSpPr txBox="1"/>
          <p:nvPr/>
        </p:nvSpPr>
        <p:spPr>
          <a:xfrm>
            <a:off x="6106550" y="4207954"/>
            <a:ext cx="26856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u="sng" dirty="0">
                <a:solidFill>
                  <a:srgbClr val="FFFF00"/>
                </a:solidFill>
              </a:rPr>
              <a:t>PRF </a:t>
            </a:r>
            <a:r>
              <a:rPr lang="en-US" sz="1200" u="sng" dirty="0">
                <a:solidFill>
                  <a:srgbClr val="FFFF00"/>
                </a:solidFill>
              </a:rPr>
              <a:t>(Platelet Reach Fibrin)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77100A-1ECB-ECE6-D349-FDBEAB1BC64B}"/>
              </a:ext>
            </a:extLst>
          </p:cNvPr>
          <p:cNvSpPr txBox="1"/>
          <p:nvPr/>
        </p:nvSpPr>
        <p:spPr>
          <a:xfrm>
            <a:off x="3291840" y="4177643"/>
            <a:ext cx="21945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u="sng" dirty="0">
                <a:solidFill>
                  <a:srgbClr val="FFFF00"/>
                </a:solidFill>
              </a:rPr>
              <a:t>ACTIGRAFT Clot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CEA95D-46CC-0EC7-8FBD-83771A189199}"/>
              </a:ext>
            </a:extLst>
          </p:cNvPr>
          <p:cNvSpPr txBox="1"/>
          <p:nvPr/>
        </p:nvSpPr>
        <p:spPr>
          <a:xfrm>
            <a:off x="609600" y="4191000"/>
            <a:ext cx="14449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u="sng" dirty="0">
                <a:solidFill>
                  <a:srgbClr val="FFFF00"/>
                </a:solidFill>
              </a:rPr>
              <a:t>Natural Clot</a:t>
            </a:r>
          </a:p>
        </p:txBody>
      </p:sp>
    </p:spTree>
    <p:extLst>
      <p:ext uri="{BB962C8B-B14F-4D97-AF65-F5344CB8AC3E}">
        <p14:creationId xmlns:p14="http://schemas.microsoft.com/office/powerpoint/2010/main" val="430719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0EE66B0-70DD-49B9-9856-3F032DBDC9AB}"/>
              </a:ext>
            </a:extLst>
          </p:cNvPr>
          <p:cNvSpPr/>
          <p:nvPr/>
        </p:nvSpPr>
        <p:spPr>
          <a:xfrm>
            <a:off x="2514600" y="3505200"/>
            <a:ext cx="762000" cy="198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FC2BA5-F4E6-55E5-44FF-E773F1EDE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6351" y="0"/>
            <a:ext cx="2551298" cy="878044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D719E97-E328-B167-3786-9B37D9DAB4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429117"/>
              </p:ext>
            </p:extLst>
          </p:nvPr>
        </p:nvGraphicFramePr>
        <p:xfrm>
          <a:off x="152400" y="914400"/>
          <a:ext cx="8839199" cy="5424048"/>
        </p:xfrm>
        <a:graphic>
          <a:graphicData uri="http://schemas.openxmlformats.org/drawingml/2006/table">
            <a:tbl>
              <a:tblPr firstRow="1" firstCol="1" bandRow="1"/>
              <a:tblGrid>
                <a:gridCol w="2826591">
                  <a:extLst>
                    <a:ext uri="{9D8B030D-6E8A-4147-A177-3AD203B41FA5}">
                      <a16:colId xmlns:a16="http://schemas.microsoft.com/office/drawing/2014/main" val="654659209"/>
                    </a:ext>
                  </a:extLst>
                </a:gridCol>
                <a:gridCol w="2942493">
                  <a:extLst>
                    <a:ext uri="{9D8B030D-6E8A-4147-A177-3AD203B41FA5}">
                      <a16:colId xmlns:a16="http://schemas.microsoft.com/office/drawing/2014/main" val="3711743322"/>
                    </a:ext>
                  </a:extLst>
                </a:gridCol>
                <a:gridCol w="3070115">
                  <a:extLst>
                    <a:ext uri="{9D8B030D-6E8A-4147-A177-3AD203B41FA5}">
                      <a16:colId xmlns:a16="http://schemas.microsoft.com/office/drawing/2014/main" val="2106321097"/>
                    </a:ext>
                  </a:extLst>
                </a:gridCol>
              </a:tblGrid>
              <a:tr h="526709"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1" u="sng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ACTIGRAFT</a:t>
                      </a:r>
                      <a:endParaRPr lang="en-US" sz="1500" b="1" i="1" u="sng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017" marR="6001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1" u="sng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PRP (Platelet-rich plasma)</a:t>
                      </a:r>
                      <a:endParaRPr lang="en-US" sz="1500" b="1" i="1" u="sng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017" marR="6001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1" u="sng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PRF, Growth factors &amp; other blood products</a:t>
                      </a:r>
                      <a:endParaRPr lang="en-US" sz="1500" b="1" i="1" u="sng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017" marR="6001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010237"/>
                  </a:ext>
                </a:extLst>
              </a:tr>
              <a:tr h="1687507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 three-dimensional matrix containing a fibrin net, which forms a stable basis for growth factors and blood vessels, migration of cells, capturing of fluids, optimal distance between cells.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017" marR="6001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Liquid and unstable on the wound - there is no basis to support the growth factors to develop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017" marR="6001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Engineered in 3-layer product, lower layer is in contact with the wound, next 2 layers do not contact and cannot directly interact with the wound.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017" marR="6001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834404"/>
                  </a:ext>
                </a:extLst>
              </a:tr>
              <a:tr h="1065328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 blood clot formation creates a slow and controlled discharge according to the natural needs of the body</a:t>
                      </a:r>
                    </a:p>
                  </a:txBody>
                  <a:tcPr marL="60017" marR="6001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Liquid condition results in a rapid discharge and a significant decrease in the effectiveness of the treatment process</a:t>
                      </a:r>
                    </a:p>
                  </a:txBody>
                  <a:tcPr marL="60017" marR="6001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Destroy the natural balance of the natural wound environment created in a blood clot</a:t>
                      </a:r>
                    </a:p>
                  </a:txBody>
                  <a:tcPr marL="60017" marR="6001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3126512"/>
                  </a:ext>
                </a:extLst>
              </a:tr>
              <a:tr h="1334638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 blood clot in the natural </a:t>
                      </a:r>
                      <a:r>
                        <a:rPr lang="en-US" sz="1500" u="sng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dose</a:t>
                      </a:r>
                      <a:r>
                        <a:rPr lang="en-US" sz="15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to the body</a:t>
                      </a:r>
                      <a:endParaRPr lang="en-US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017" marR="6001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High concentration and not in whole blood composition - is not effective. (Example: in giving antibiotics do not take twice as many times to get a faster recovery)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017" marR="6001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by centrifuge, results in a very dense and rigid fibrin product, has no resemblance to how a natural fibrin scaffold should look</a:t>
                      </a:r>
                      <a:endParaRPr lang="en-US" sz="1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0017" marR="6001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664323"/>
                  </a:ext>
                </a:extLst>
              </a:tr>
              <a:tr h="796017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 natural evolutionary process of the body</a:t>
                      </a:r>
                    </a:p>
                  </a:txBody>
                  <a:tcPr marL="60017" marR="6001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Separation of blood components is not a natural healing process of the body</a:t>
                      </a:r>
                    </a:p>
                  </a:txBody>
                  <a:tcPr marL="60017" marR="6001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Processed blood product. </a:t>
                      </a:r>
                    </a:p>
                  </a:txBody>
                  <a:tcPr marL="60017" marR="60017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93233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9931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0EE66B0-70DD-49B9-9856-3F032DBDC9AB}"/>
              </a:ext>
            </a:extLst>
          </p:cNvPr>
          <p:cNvSpPr/>
          <p:nvPr/>
        </p:nvSpPr>
        <p:spPr>
          <a:xfrm>
            <a:off x="2514600" y="3505200"/>
            <a:ext cx="762000" cy="198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0031298-B3B8-401A-BEB2-CCA651E10C67}"/>
              </a:ext>
            </a:extLst>
          </p:cNvPr>
          <p:cNvGrpSpPr/>
          <p:nvPr/>
        </p:nvGrpSpPr>
        <p:grpSpPr>
          <a:xfrm>
            <a:off x="266700" y="33089"/>
            <a:ext cx="8610600" cy="6824911"/>
            <a:chOff x="266700" y="33089"/>
            <a:chExt cx="8610600" cy="682491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891755B8-B5C5-46FD-A8DE-C64081D55BD2}"/>
                </a:ext>
              </a:extLst>
            </p:cNvPr>
            <p:cNvGrpSpPr/>
            <p:nvPr/>
          </p:nvGrpSpPr>
          <p:grpSpPr>
            <a:xfrm>
              <a:off x="266700" y="33089"/>
              <a:ext cx="8610600" cy="6824911"/>
              <a:chOff x="266700" y="33089"/>
              <a:chExt cx="8610600" cy="6824911"/>
            </a:xfrm>
          </p:grpSpPr>
          <p:sp>
            <p:nvSpPr>
              <p:cNvPr id="4" name="Slide Number Placeholder 2"/>
              <p:cNvSpPr txBox="1">
                <a:spLocks/>
              </p:cNvSpPr>
              <p:nvPr/>
            </p:nvSpPr>
            <p:spPr>
              <a:xfrm>
                <a:off x="7425344" y="6492875"/>
                <a:ext cx="984019" cy="365125"/>
              </a:xfrm>
              <a:prstGeom prst="rect">
                <a:avLst/>
              </a:prstGeom>
            </p:spPr>
            <p:txBody>
              <a:bodyPr vert="horz" lIns="91440" tIns="45720" rIns="91440" bIns="45720" rtlCol="0" anchor="ctr"/>
              <a:lstStyle>
                <a:defPPr>
                  <a:defRPr lang="en-US"/>
                </a:defPPr>
                <a:lvl1pPr algn="r" rtl="0" fontAlgn="base">
                  <a:spcBef>
                    <a:spcPct val="0"/>
                  </a:spcBef>
                  <a:spcAft>
                    <a:spcPct val="0"/>
                  </a:spcAft>
                  <a:defRPr sz="1050" kern="1200">
                    <a:solidFill>
                      <a:srgbClr val="FFFFFF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pPr>
                  <a:defRPr/>
                </a:pPr>
                <a:fld id="{098D01B5-E3D8-4FEC-A601-D7770FA99096}" type="slidenum">
                  <a:rPr lang="en-US" smtClean="0"/>
                  <a:pPr>
                    <a:defRPr/>
                  </a:pPr>
                  <a:t>13</a:t>
                </a:fld>
                <a:endParaRPr lang="en-US"/>
              </a:p>
            </p:txBody>
          </p:sp>
          <p:pic>
            <p:nvPicPr>
              <p:cNvPr id="5" name="Picture 7">
                <a:extLst>
                  <a:ext uri="{FF2B5EF4-FFF2-40B4-BE49-F238E27FC236}">
                    <a16:creationId xmlns:a16="http://schemas.microsoft.com/office/drawing/2014/main" id="{632F0EC9-2953-4226-A4AA-F3C775A9C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66700" y="1664486"/>
                <a:ext cx="8610600" cy="4888714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D2CA55A-4091-4DCA-A81E-CA687F2E9943}"/>
                  </a:ext>
                </a:extLst>
              </p:cNvPr>
              <p:cNvSpPr txBox="1"/>
              <p:nvPr/>
            </p:nvSpPr>
            <p:spPr>
              <a:xfrm>
                <a:off x="1143000" y="1030069"/>
                <a:ext cx="7315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+mn-lt"/>
                  </a:rPr>
                  <a:t>Biological Treatments - Comparison</a:t>
                </a:r>
              </a:p>
            </p:txBody>
          </p:sp>
          <p:pic>
            <p:nvPicPr>
              <p:cNvPr id="7" name="תמונה 3">
                <a:extLst>
                  <a:ext uri="{FF2B5EF4-FFF2-40B4-BE49-F238E27FC236}">
                    <a16:creationId xmlns:a16="http://schemas.microsoft.com/office/drawing/2014/main" id="{F91499C1-759C-47E5-901C-0AA76C3A03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67" t="37710" r="25000" b="38889"/>
              <a:stretch/>
            </p:blipFill>
            <p:spPr>
              <a:xfrm>
                <a:off x="3162300" y="33089"/>
                <a:ext cx="2819400" cy="1023763"/>
              </a:xfrm>
              <a:prstGeom prst="rect">
                <a:avLst/>
              </a:prstGeom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DC52A31-6AA7-4007-9547-79BDA824D412}"/>
                  </a:ext>
                </a:extLst>
              </p:cNvPr>
              <p:cNvSpPr txBox="1"/>
              <p:nvPr/>
            </p:nvSpPr>
            <p:spPr>
              <a:xfrm>
                <a:off x="1447800" y="5562600"/>
                <a:ext cx="67056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1898D518-2BDD-4F53-8F82-4E49BAC3C9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24100" y="3429000"/>
                <a:ext cx="723900" cy="457200"/>
              </a:xfrm>
              <a:prstGeom prst="line">
                <a:avLst/>
              </a:prstGeom>
              <a:ln w="158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634717D2-AC89-4DD4-AB4C-449F176543C6}"/>
                  </a:ext>
                </a:extLst>
              </p:cNvPr>
              <p:cNvSpPr/>
              <p:nvPr/>
            </p:nvSpPr>
            <p:spPr>
              <a:xfrm>
                <a:off x="2895600" y="3733800"/>
                <a:ext cx="198119" cy="1981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BFD8C0BC-FEF5-4FD1-A4EC-E3D7FFB560A4}"/>
                  </a:ext>
                </a:extLst>
              </p:cNvPr>
              <p:cNvSpPr/>
              <p:nvPr/>
            </p:nvSpPr>
            <p:spPr>
              <a:xfrm>
                <a:off x="3886199" y="2951921"/>
                <a:ext cx="91440" cy="91440"/>
              </a:xfrm>
              <a:prstGeom prst="ellipse">
                <a:avLst/>
              </a:prstGeom>
              <a:solidFill>
                <a:srgbClr val="C00000"/>
              </a:solidFill>
              <a:ln w="222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0CE94227-1A98-4BAF-AFD1-6C05FD4B23C2}"/>
                  </a:ext>
                </a:extLst>
              </p:cNvPr>
              <p:cNvCxnSpPr/>
              <p:nvPr/>
            </p:nvCxnSpPr>
            <p:spPr>
              <a:xfrm flipH="1">
                <a:off x="3276600" y="3043361"/>
                <a:ext cx="609599" cy="15703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968EA8E-4DDF-4F51-8AEF-52B20D6250F0}"/>
                  </a:ext>
                </a:extLst>
              </p:cNvPr>
              <p:cNvSpPr/>
              <p:nvPr/>
            </p:nvSpPr>
            <p:spPr>
              <a:xfrm>
                <a:off x="6705600" y="1752600"/>
                <a:ext cx="1219200" cy="76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DE2FB02-CA16-4B84-9570-318EA39CF037}"/>
                  </a:ext>
                </a:extLst>
              </p:cNvPr>
              <p:cNvSpPr/>
              <p:nvPr/>
            </p:nvSpPr>
            <p:spPr>
              <a:xfrm>
                <a:off x="3162300" y="2259829"/>
                <a:ext cx="3200400" cy="3630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339799E-3F3F-4317-8D97-5EA5D67913D0}"/>
                </a:ext>
              </a:extLst>
            </p:cNvPr>
            <p:cNvSpPr txBox="1"/>
            <p:nvPr/>
          </p:nvSpPr>
          <p:spPr>
            <a:xfrm>
              <a:off x="5562600" y="2819401"/>
              <a:ext cx="1752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5">
                      <a:lumMod val="75000"/>
                    </a:schemeClr>
                  </a:solidFill>
                </a:rPr>
                <a:t>(Embryonic cells)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4304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CFBAF5-2047-4D66-93A6-BB138106A02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5EE81C8-481E-40C0-B33B-86121B1B903A}"/>
              </a:ext>
            </a:extLst>
          </p:cNvPr>
          <p:cNvGrpSpPr/>
          <p:nvPr/>
        </p:nvGrpSpPr>
        <p:grpSpPr>
          <a:xfrm>
            <a:off x="82968" y="76200"/>
            <a:ext cx="4495800" cy="1513820"/>
            <a:chOff x="82968" y="152400"/>
            <a:chExt cx="4495800" cy="151382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8F8B88C-B4D3-47C8-833F-3654DD06DD4D}"/>
                </a:ext>
              </a:extLst>
            </p:cNvPr>
            <p:cNvGrpSpPr/>
            <p:nvPr/>
          </p:nvGrpSpPr>
          <p:grpSpPr>
            <a:xfrm>
              <a:off x="1295400" y="152400"/>
              <a:ext cx="1696598" cy="930926"/>
              <a:chOff x="2209800" y="1600200"/>
              <a:chExt cx="1696598" cy="93092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1B337C7-67A9-41CC-ABE4-4E24EEEF15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09800" y="1600200"/>
                <a:ext cx="1696598" cy="732622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1C21FBF-39D0-45A3-B4EE-6A1DCECEA3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15817" y="2332822"/>
                <a:ext cx="1542361" cy="198304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7AFEC3-A70D-4836-A54D-D652E4149EA2}"/>
                </a:ext>
              </a:extLst>
            </p:cNvPr>
            <p:cNvSpPr txBox="1"/>
            <p:nvPr/>
          </p:nvSpPr>
          <p:spPr>
            <a:xfrm>
              <a:off x="82968" y="1143000"/>
              <a:ext cx="4495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Regenerative wound solution using patient's own blood to create an autologous whole blood clot tissue 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DA4E115-253D-41B5-A97D-6F8177639041}"/>
              </a:ext>
            </a:extLst>
          </p:cNvPr>
          <p:cNvGrpSpPr/>
          <p:nvPr/>
        </p:nvGrpSpPr>
        <p:grpSpPr>
          <a:xfrm>
            <a:off x="4724400" y="76200"/>
            <a:ext cx="4419600" cy="1513820"/>
            <a:chOff x="4724400" y="152400"/>
            <a:chExt cx="4495800" cy="151382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CC8AD37-D326-42DB-B9DD-AC5FC5C1FF01}"/>
                </a:ext>
              </a:extLst>
            </p:cNvPr>
            <p:cNvGrpSpPr/>
            <p:nvPr/>
          </p:nvGrpSpPr>
          <p:grpSpPr>
            <a:xfrm>
              <a:off x="5867400" y="152400"/>
              <a:ext cx="1828800" cy="1071390"/>
              <a:chOff x="5211100" y="1567070"/>
              <a:chExt cx="1828800" cy="1071390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8B23520-7334-4A62-818F-D3AB59D1FD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98737" y="1567070"/>
                <a:ext cx="1123720" cy="66101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292485-A6F8-43A1-AD18-80DB1ABB5E34}"/>
                  </a:ext>
                </a:extLst>
              </p:cNvPr>
              <p:cNvSpPr txBox="1"/>
              <p:nvPr/>
            </p:nvSpPr>
            <p:spPr>
              <a:xfrm>
                <a:off x="5211100" y="2176795"/>
                <a:ext cx="1828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NEGATIVE WOUND PRESSURE THERAPY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73650FE-D851-48D3-90CE-907EE63974D4}"/>
                </a:ext>
              </a:extLst>
            </p:cNvPr>
            <p:cNvSpPr txBox="1"/>
            <p:nvPr/>
          </p:nvSpPr>
          <p:spPr>
            <a:xfrm>
              <a:off x="4724400" y="1143000"/>
              <a:ext cx="4495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400" dirty="0"/>
                <a:t>vacuum assisted closure using a suction pump to remove excess exudate and promote healing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12A0E4D-F0F4-42B4-9E5D-9A3A6C1376F8}"/>
              </a:ext>
            </a:extLst>
          </p:cNvPr>
          <p:cNvCxnSpPr>
            <a:cxnSpLocks/>
          </p:cNvCxnSpPr>
          <p:nvPr/>
        </p:nvCxnSpPr>
        <p:spPr>
          <a:xfrm flipH="1">
            <a:off x="4495800" y="-58986"/>
            <a:ext cx="39617" cy="6459786"/>
          </a:xfrm>
          <a:prstGeom prst="line">
            <a:avLst/>
          </a:prstGeom>
          <a:ln w="5715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E393EB7-51CE-432E-8AE7-910F18A5215E}"/>
              </a:ext>
            </a:extLst>
          </p:cNvPr>
          <p:cNvCxnSpPr/>
          <p:nvPr/>
        </p:nvCxnSpPr>
        <p:spPr>
          <a:xfrm flipH="1">
            <a:off x="0" y="1676400"/>
            <a:ext cx="9144000" cy="0"/>
          </a:xfrm>
          <a:prstGeom prst="line">
            <a:avLst/>
          </a:prstGeom>
          <a:ln w="44450" cmpd="dbl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0FB70CC-63D2-48FB-BD09-B985B1F60A5A}"/>
              </a:ext>
            </a:extLst>
          </p:cNvPr>
          <p:cNvSpPr txBox="1"/>
          <p:nvPr/>
        </p:nvSpPr>
        <p:spPr>
          <a:xfrm>
            <a:off x="137630" y="1812400"/>
            <a:ext cx="4235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Requires 1 weekly application, every 7 days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89B6263-E95F-468D-BEDE-11C9519C3DCC}"/>
              </a:ext>
            </a:extLst>
          </p:cNvPr>
          <p:cNvSpPr txBox="1"/>
          <p:nvPr/>
        </p:nvSpPr>
        <p:spPr>
          <a:xfrm>
            <a:off x="4721916" y="1825823"/>
            <a:ext cx="4235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Requires 2-3 dressing changes per week 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0F912DE-E286-4014-9F12-9759434FFC20}"/>
              </a:ext>
            </a:extLst>
          </p:cNvPr>
          <p:cNvCxnSpPr/>
          <p:nvPr/>
        </p:nvCxnSpPr>
        <p:spPr>
          <a:xfrm flipH="1">
            <a:off x="0" y="2133600"/>
            <a:ext cx="91440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198AC68-E329-40C2-8A18-DE8955A3BF2C}"/>
              </a:ext>
            </a:extLst>
          </p:cNvPr>
          <p:cNvSpPr txBox="1"/>
          <p:nvPr/>
        </p:nvSpPr>
        <p:spPr>
          <a:xfrm>
            <a:off x="130108" y="2219980"/>
            <a:ext cx="4235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 irritation of the dermal layer of the skin, pain reduction has been noted in 3 days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10B8EAA-50DC-4E8C-9AE0-BCD8BE49C7FA}"/>
              </a:ext>
            </a:extLst>
          </p:cNvPr>
          <p:cNvSpPr txBox="1"/>
          <p:nvPr/>
        </p:nvSpPr>
        <p:spPr>
          <a:xfrm>
            <a:off x="4658002" y="2219979"/>
            <a:ext cx="4235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Patient may experience pain from vacuum, and at dressing changes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6309975-C224-495D-ACB7-385AB3B7C2C5}"/>
              </a:ext>
            </a:extLst>
          </p:cNvPr>
          <p:cNvCxnSpPr/>
          <p:nvPr/>
        </p:nvCxnSpPr>
        <p:spPr>
          <a:xfrm flipH="1">
            <a:off x="0" y="2743200"/>
            <a:ext cx="91440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1748C1B3-08A9-422C-A9B2-4953B95BE86E}"/>
              </a:ext>
            </a:extLst>
          </p:cNvPr>
          <p:cNvSpPr txBox="1"/>
          <p:nvPr/>
        </p:nvSpPr>
        <p:spPr>
          <a:xfrm>
            <a:off x="137630" y="2756597"/>
            <a:ext cx="4235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Minimized infection risk due to leaving wound undisturbed and reduced dressing changes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BFC5800-6135-4091-8A5D-9394A153B539}"/>
              </a:ext>
            </a:extLst>
          </p:cNvPr>
          <p:cNvSpPr txBox="1"/>
          <p:nvPr/>
        </p:nvSpPr>
        <p:spPr>
          <a:xfrm>
            <a:off x="4648200" y="2756597"/>
            <a:ext cx="449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Frequent dressing changes increase contamination risk and infection; vacuum seal leakage can cause maceration, infection, and complications 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B3071F6-8701-49B8-95FE-9D666CC465B1}"/>
              </a:ext>
            </a:extLst>
          </p:cNvPr>
          <p:cNvCxnSpPr/>
          <p:nvPr/>
        </p:nvCxnSpPr>
        <p:spPr>
          <a:xfrm flipH="1">
            <a:off x="0" y="3429000"/>
            <a:ext cx="91440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3043EC1-C373-4BEB-AFD7-2C777C697784}"/>
              </a:ext>
            </a:extLst>
          </p:cNvPr>
          <p:cNvSpPr txBox="1"/>
          <p:nvPr/>
        </p:nvSpPr>
        <p:spPr>
          <a:xfrm>
            <a:off x="130108" y="3439180"/>
            <a:ext cx="4235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Utilizing patient's own blood creates a natural healing environment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E335100-AD69-4E58-BE8A-3F5FAE606767}"/>
              </a:ext>
            </a:extLst>
          </p:cNvPr>
          <p:cNvSpPr txBox="1"/>
          <p:nvPr/>
        </p:nvSpPr>
        <p:spPr>
          <a:xfrm>
            <a:off x="4689610" y="3459058"/>
            <a:ext cx="42355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Not biologically active - Exposed to side effects 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EC42BA5-71FE-4A4D-ADF4-7571A94EF6CB}"/>
              </a:ext>
            </a:extLst>
          </p:cNvPr>
          <p:cNvCxnSpPr/>
          <p:nvPr/>
        </p:nvCxnSpPr>
        <p:spPr>
          <a:xfrm flipH="1">
            <a:off x="0" y="3962400"/>
            <a:ext cx="91440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1B8E1DF9-6A30-4349-ACB0-3E629C3FF790}"/>
              </a:ext>
            </a:extLst>
          </p:cNvPr>
          <p:cNvSpPr txBox="1"/>
          <p:nvPr/>
        </p:nvSpPr>
        <p:spPr>
          <a:xfrm>
            <a:off x="143360" y="3943108"/>
            <a:ext cx="4235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 Capital equipment or special storage </a:t>
            </a:r>
          </a:p>
          <a:p>
            <a:r>
              <a:rPr lang="en-US" sz="1400" dirty="0"/>
              <a:t>requirements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B805691-93CD-4DEA-8B33-3D7B58812B19}"/>
              </a:ext>
            </a:extLst>
          </p:cNvPr>
          <p:cNvSpPr txBox="1"/>
          <p:nvPr/>
        </p:nvSpPr>
        <p:spPr>
          <a:xfrm>
            <a:off x="4648200" y="3972580"/>
            <a:ext cx="4235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Purchase or rental of capital equipment is required as well as purchase of disposables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3997D9A-49F3-4028-A8A9-BB16841205B2}"/>
              </a:ext>
            </a:extLst>
          </p:cNvPr>
          <p:cNvCxnSpPr/>
          <p:nvPr/>
        </p:nvCxnSpPr>
        <p:spPr>
          <a:xfrm flipH="1">
            <a:off x="0" y="4495800"/>
            <a:ext cx="91440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5DBE5F5-B73A-4E33-A4D0-954D5C4A3C8F}"/>
              </a:ext>
            </a:extLst>
          </p:cNvPr>
          <p:cNvSpPr txBox="1"/>
          <p:nvPr/>
        </p:nvSpPr>
        <p:spPr>
          <a:xfrm>
            <a:off x="161510" y="4562350"/>
            <a:ext cx="44005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Ease of use enables deployment across care continuum and transition from acute to post-acute setting 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5B93456-FCF4-45D5-BB1C-82487E9B3B95}"/>
              </a:ext>
            </a:extLst>
          </p:cNvPr>
          <p:cNvSpPr txBox="1"/>
          <p:nvPr/>
        </p:nvSpPr>
        <p:spPr>
          <a:xfrm>
            <a:off x="4598505" y="4595336"/>
            <a:ext cx="46216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trained nursing staff and frequent monitoring required to conduct in-servicing, competency updates to troubleshoot alarms, repair leaks, observe complications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617C31D-05A4-488E-8C02-1224A142511A}"/>
              </a:ext>
            </a:extLst>
          </p:cNvPr>
          <p:cNvCxnSpPr/>
          <p:nvPr/>
        </p:nvCxnSpPr>
        <p:spPr>
          <a:xfrm flipH="1">
            <a:off x="0" y="5334000"/>
            <a:ext cx="91440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D3D6CF4D-14C6-459A-BB00-6893F518FC09}"/>
              </a:ext>
            </a:extLst>
          </p:cNvPr>
          <p:cNvSpPr txBox="1"/>
          <p:nvPr/>
        </p:nvSpPr>
        <p:spPr>
          <a:xfrm>
            <a:off x="181530" y="5407223"/>
            <a:ext cx="4400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Reduces risk of hospital readmissions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DAEF62E-17D9-49C3-94C2-AB7E47C59212}"/>
              </a:ext>
            </a:extLst>
          </p:cNvPr>
          <p:cNvSpPr txBox="1"/>
          <p:nvPr/>
        </p:nvSpPr>
        <p:spPr>
          <a:xfrm>
            <a:off x="4689610" y="5404246"/>
            <a:ext cx="4400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Complications can lead to patient readmissions spital 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C831313-222A-4AE3-83C3-D09E08E92E07}"/>
              </a:ext>
            </a:extLst>
          </p:cNvPr>
          <p:cNvCxnSpPr/>
          <p:nvPr/>
        </p:nvCxnSpPr>
        <p:spPr>
          <a:xfrm flipH="1">
            <a:off x="-76200" y="5715000"/>
            <a:ext cx="9144000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C4C716C2-ADFA-4669-A6F8-10CABF561096}"/>
              </a:ext>
            </a:extLst>
          </p:cNvPr>
          <p:cNvSpPr txBox="1"/>
          <p:nvPr/>
        </p:nvSpPr>
        <p:spPr>
          <a:xfrm>
            <a:off x="161510" y="5725180"/>
            <a:ext cx="42117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72.2% complete healing in average of 6 weeks   (45 days) = </a:t>
            </a:r>
            <a:r>
              <a:rPr lang="en-US" sz="1400" b="1" dirty="0"/>
              <a:t>cost reduction for complete healing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49F73AB-EE3A-4CCC-A5C5-AF7036141390}"/>
              </a:ext>
            </a:extLst>
          </p:cNvPr>
          <p:cNvSpPr txBox="1"/>
          <p:nvPr/>
        </p:nvSpPr>
        <p:spPr>
          <a:xfrm>
            <a:off x="4606031" y="5812318"/>
            <a:ext cx="41403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43.2% partial healing in 14 weeks (98 days).</a:t>
            </a:r>
          </a:p>
        </p:txBody>
      </p:sp>
    </p:spTree>
    <p:extLst>
      <p:ext uri="{BB962C8B-B14F-4D97-AF65-F5344CB8AC3E}">
        <p14:creationId xmlns:p14="http://schemas.microsoft.com/office/powerpoint/2010/main" val="3935108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7" y="2362200"/>
            <a:ext cx="9144001" cy="632222"/>
          </a:xfrm>
        </p:spPr>
        <p:txBody>
          <a:bodyPr>
            <a:normAutofit/>
          </a:bodyPr>
          <a:lstStyle/>
          <a:p>
            <a:pPr algn="ctr" rtl="0"/>
            <a:r>
              <a:rPr lang="en-US" sz="3300" b="1" dirty="0">
                <a:solidFill>
                  <a:schemeClr val="tx1"/>
                </a:solidFill>
              </a:rPr>
              <a:t>Recreating the Natural Wound Healing Environment</a:t>
            </a:r>
            <a:endParaRPr lang="he-IL" sz="3300" b="1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B1FE99-C537-420B-86E7-DD08BA84FFD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39479"/>
            <a:ext cx="9144000" cy="1961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37710" r="25000" b="38889"/>
          <a:stretch/>
        </p:blipFill>
        <p:spPr>
          <a:xfrm>
            <a:off x="2362200" y="152400"/>
            <a:ext cx="4419600" cy="160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97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4692" y="2705865"/>
            <a:ext cx="5034354" cy="316153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4618" y="1295400"/>
            <a:ext cx="9113982" cy="7744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chemeClr val="tx1"/>
                </a:solidFill>
              </a:rPr>
              <a:t>THE ACTIGRAFT WHOLE BLOOD CLOT:</a:t>
            </a:r>
            <a:br>
              <a:rPr lang="en-US" sz="32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CONTAINS </a:t>
            </a:r>
            <a:r>
              <a:rPr lang="en-US" sz="3200" b="1" dirty="0">
                <a:solidFill>
                  <a:schemeClr val="tx1"/>
                </a:solidFill>
              </a:rPr>
              <a:t>ALL</a:t>
            </a:r>
            <a:r>
              <a:rPr lang="en-US" sz="3200" dirty="0">
                <a:solidFill>
                  <a:schemeClr val="tx1"/>
                </a:solidFill>
              </a:rPr>
              <a:t> HEALING COMPONENTS</a:t>
            </a:r>
            <a:br>
              <a:rPr lang="en-US" sz="3200" dirty="0">
                <a:solidFill>
                  <a:schemeClr val="tx1"/>
                </a:solidFill>
              </a:rPr>
            </a:br>
            <a:endParaRPr lang="he-IL" sz="3200" dirty="0">
              <a:solidFill>
                <a:schemeClr val="tx1"/>
              </a:solidFill>
            </a:endParaRPr>
          </a:p>
        </p:txBody>
      </p:sp>
      <p:sp>
        <p:nvSpPr>
          <p:cNvPr id="8" name="Slide Number Placeholder 30"/>
          <p:cNvSpPr>
            <a:spLocks noGrp="1"/>
          </p:cNvSpPr>
          <p:nvPr>
            <p:ph type="sldNum" sz="quarter" idx="12"/>
          </p:nvPr>
        </p:nvSpPr>
        <p:spPr>
          <a:xfrm>
            <a:off x="7425344" y="6459786"/>
            <a:ext cx="984019" cy="365125"/>
          </a:xfrm>
        </p:spPr>
        <p:txBody>
          <a:bodyPr/>
          <a:lstStyle/>
          <a:p>
            <a:pPr>
              <a:defRPr/>
            </a:pPr>
            <a:fld id="{098D01B5-E3D8-4FEC-A601-D7770FA9909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cxnSp>
        <p:nvCxnSpPr>
          <p:cNvPr id="9" name="Straight Connector 9"/>
          <p:cNvCxnSpPr>
            <a:cxnSpLocks noChangeShapeType="1"/>
          </p:cNvCxnSpPr>
          <p:nvPr/>
        </p:nvCxnSpPr>
        <p:spPr bwMode="auto">
          <a:xfrm flipH="1" flipV="1">
            <a:off x="5791200" y="3125640"/>
            <a:ext cx="1258860" cy="1279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12"/>
          <p:cNvCxnSpPr>
            <a:cxnSpLocks noChangeShapeType="1"/>
          </p:cNvCxnSpPr>
          <p:nvPr/>
        </p:nvCxnSpPr>
        <p:spPr bwMode="auto">
          <a:xfrm flipH="1" flipV="1">
            <a:off x="2196686" y="5359712"/>
            <a:ext cx="1685500" cy="686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Connector 15"/>
          <p:cNvCxnSpPr>
            <a:cxnSpLocks noChangeShapeType="1"/>
          </p:cNvCxnSpPr>
          <p:nvPr/>
        </p:nvCxnSpPr>
        <p:spPr bwMode="auto">
          <a:xfrm flipH="1" flipV="1">
            <a:off x="1568326" y="3691584"/>
            <a:ext cx="1632074" cy="568327"/>
          </a:xfrm>
          <a:prstGeom prst="line">
            <a:avLst/>
          </a:prstGeom>
          <a:noFill/>
          <a:ln w="349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20"/>
          <p:cNvCxnSpPr>
            <a:cxnSpLocks noChangeShapeType="1"/>
          </p:cNvCxnSpPr>
          <p:nvPr/>
        </p:nvCxnSpPr>
        <p:spPr bwMode="auto">
          <a:xfrm flipH="1" flipV="1">
            <a:off x="1568326" y="4488510"/>
            <a:ext cx="1936874" cy="41274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22"/>
          <p:cNvCxnSpPr>
            <a:cxnSpLocks noChangeShapeType="1"/>
          </p:cNvCxnSpPr>
          <p:nvPr/>
        </p:nvCxnSpPr>
        <p:spPr bwMode="auto">
          <a:xfrm>
            <a:off x="5105400" y="4408649"/>
            <a:ext cx="1905000" cy="25015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23"/>
          <p:cNvSpPr txBox="1">
            <a:spLocks noChangeArrowheads="1"/>
          </p:cNvSpPr>
          <p:nvPr/>
        </p:nvSpPr>
        <p:spPr bwMode="auto">
          <a:xfrm>
            <a:off x="7086600" y="4165454"/>
            <a:ext cx="1905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buFontTx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/>
            </a:lvl2pPr>
            <a:lvl3pPr marL="1143000" indent="-228600" eaLnBrk="0" hangingPunct="0">
              <a:spcBef>
                <a:spcPct val="20000"/>
              </a:spcBef>
              <a:buChar char="•"/>
              <a:defRPr sz="2400"/>
            </a:lvl3pPr>
            <a:lvl4pPr marL="1600200" indent="-228600" eaLnBrk="0" hangingPunct="0">
              <a:spcBef>
                <a:spcPct val="20000"/>
              </a:spcBef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Char char="»"/>
              <a:defRPr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r>
              <a:rPr lang="en-US" altLang="en-US" dirty="0"/>
              <a:t>Released Growth factors</a:t>
            </a:r>
          </a:p>
        </p:txBody>
      </p:sp>
      <p:sp>
        <p:nvSpPr>
          <p:cNvPr id="15" name="TextBox 24"/>
          <p:cNvSpPr txBox="1">
            <a:spLocks noChangeArrowheads="1"/>
          </p:cNvSpPr>
          <p:nvPr/>
        </p:nvSpPr>
        <p:spPr bwMode="auto">
          <a:xfrm>
            <a:off x="7027602" y="2940696"/>
            <a:ext cx="190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buFontTx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/>
            </a:lvl2pPr>
            <a:lvl3pPr marL="1143000" indent="-228600" eaLnBrk="0" hangingPunct="0">
              <a:spcBef>
                <a:spcPct val="20000"/>
              </a:spcBef>
              <a:buChar char="•"/>
              <a:defRPr sz="2400"/>
            </a:lvl3pPr>
            <a:lvl4pPr marL="1600200" indent="-228600" eaLnBrk="0" hangingPunct="0">
              <a:spcBef>
                <a:spcPct val="20000"/>
              </a:spcBef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Char char="»"/>
              <a:defRPr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r>
              <a:rPr lang="en-US" altLang="en-US" dirty="0"/>
              <a:t>Protective Scab</a:t>
            </a:r>
          </a:p>
        </p:txBody>
      </p:sp>
      <p:sp>
        <p:nvSpPr>
          <p:cNvPr id="16" name="TextBox 25"/>
          <p:cNvSpPr txBox="1">
            <a:spLocks noChangeArrowheads="1"/>
          </p:cNvSpPr>
          <p:nvPr/>
        </p:nvSpPr>
        <p:spPr bwMode="auto">
          <a:xfrm>
            <a:off x="381000" y="4992687"/>
            <a:ext cx="1905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buFontTx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/>
            </a:lvl2pPr>
            <a:lvl3pPr marL="1143000" indent="-228600" eaLnBrk="0" hangingPunct="0">
              <a:spcBef>
                <a:spcPct val="20000"/>
              </a:spcBef>
              <a:buChar char="•"/>
              <a:defRPr sz="2400"/>
            </a:lvl3pPr>
            <a:lvl4pPr marL="1600200" indent="-228600" eaLnBrk="0" hangingPunct="0">
              <a:spcBef>
                <a:spcPct val="20000"/>
              </a:spcBef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Char char="»"/>
              <a:defRPr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r>
              <a:rPr lang="en-US" altLang="en-US" dirty="0"/>
              <a:t>Macrophages &amp; Fibroblasts</a:t>
            </a:r>
          </a:p>
        </p:txBody>
      </p:sp>
      <p:sp>
        <p:nvSpPr>
          <p:cNvPr id="17" name="TextBox 26"/>
          <p:cNvSpPr txBox="1">
            <a:spLocks noChangeArrowheads="1"/>
          </p:cNvSpPr>
          <p:nvPr/>
        </p:nvSpPr>
        <p:spPr bwMode="auto">
          <a:xfrm>
            <a:off x="174616" y="3335874"/>
            <a:ext cx="173080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Granulation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Tissue</a:t>
            </a:r>
          </a:p>
        </p:txBody>
      </p:sp>
      <p:cxnSp>
        <p:nvCxnSpPr>
          <p:cNvPr id="18" name="Straight Connector 27"/>
          <p:cNvCxnSpPr>
            <a:cxnSpLocks noChangeShapeType="1"/>
          </p:cNvCxnSpPr>
          <p:nvPr/>
        </p:nvCxnSpPr>
        <p:spPr bwMode="auto">
          <a:xfrm>
            <a:off x="5257800" y="3691584"/>
            <a:ext cx="1752600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Box 29"/>
          <p:cNvSpPr txBox="1">
            <a:spLocks noChangeArrowheads="1"/>
          </p:cNvSpPr>
          <p:nvPr/>
        </p:nvSpPr>
        <p:spPr bwMode="auto">
          <a:xfrm>
            <a:off x="7010400" y="3474097"/>
            <a:ext cx="1905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buFontTx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/>
            </a:lvl2pPr>
            <a:lvl3pPr marL="1143000" indent="-228600" eaLnBrk="0" hangingPunct="0">
              <a:spcBef>
                <a:spcPct val="20000"/>
              </a:spcBef>
              <a:buChar char="•"/>
              <a:defRPr sz="2400"/>
            </a:lvl3pPr>
            <a:lvl4pPr marL="1600200" indent="-228600" eaLnBrk="0" hangingPunct="0">
              <a:spcBef>
                <a:spcPct val="20000"/>
              </a:spcBef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Char char="»"/>
              <a:defRPr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r>
              <a:rPr lang="en-US" altLang="en-US" dirty="0"/>
              <a:t>Fibrin Scaffold</a:t>
            </a:r>
          </a:p>
        </p:txBody>
      </p:sp>
      <p:sp>
        <p:nvSpPr>
          <p:cNvPr id="20" name="TextBox 36"/>
          <p:cNvSpPr txBox="1">
            <a:spLocks noChangeArrowheads="1"/>
          </p:cNvSpPr>
          <p:nvPr/>
        </p:nvSpPr>
        <p:spPr bwMode="auto">
          <a:xfrm>
            <a:off x="177478" y="4114800"/>
            <a:ext cx="142272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buFontTx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/>
            </a:lvl2pPr>
            <a:lvl3pPr marL="1143000" indent="-228600" eaLnBrk="0" hangingPunct="0">
              <a:spcBef>
                <a:spcPct val="20000"/>
              </a:spcBef>
              <a:buChar char="•"/>
              <a:defRPr sz="2400"/>
            </a:lvl3pPr>
            <a:lvl4pPr marL="1600200" indent="-228600" eaLnBrk="0" hangingPunct="0">
              <a:spcBef>
                <a:spcPct val="20000"/>
              </a:spcBef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Char char="»"/>
              <a:defRPr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r>
              <a:rPr lang="en-US" altLang="en-US" dirty="0"/>
              <a:t>Released</a:t>
            </a:r>
          </a:p>
          <a:p>
            <a:r>
              <a:rPr lang="en-US" altLang="en-US" dirty="0"/>
              <a:t>Bio-signals</a:t>
            </a:r>
          </a:p>
        </p:txBody>
      </p:sp>
      <p:pic>
        <p:nvPicPr>
          <p:cNvPr id="23" name="תמונה 3">
            <a:extLst>
              <a:ext uri="{FF2B5EF4-FFF2-40B4-BE49-F238E27FC236}">
                <a16:creationId xmlns:a16="http://schemas.microsoft.com/office/drawing/2014/main" id="{3EE1B1F5-A5C3-4AA8-B5CF-1C8FE721C3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37710" r="25000" b="38889"/>
          <a:stretch/>
        </p:blipFill>
        <p:spPr>
          <a:xfrm>
            <a:off x="3162300" y="0"/>
            <a:ext cx="2819400" cy="102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35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8D01B5-E3D8-4FEC-A601-D7770FA9909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" name="Picture 4" descr="A picture containing cake&#10;&#10;Description automatically generated">
            <a:extLst>
              <a:ext uri="{FF2B5EF4-FFF2-40B4-BE49-F238E27FC236}">
                <a16:creationId xmlns:a16="http://schemas.microsoft.com/office/drawing/2014/main" id="{46661658-6C4E-4A49-BECF-4956DCD827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01" y="0"/>
            <a:ext cx="9192301" cy="6858000"/>
          </a:xfrm>
          <a:prstGeom prst="rect">
            <a:avLst/>
          </a:prstGeom>
        </p:spPr>
      </p:pic>
      <p:pic>
        <p:nvPicPr>
          <p:cNvPr id="9" name="Picture 8" descr="A picture containing clothing, underpants, underwear&#10;&#10;Description automatically generated">
            <a:extLst>
              <a:ext uri="{FF2B5EF4-FFF2-40B4-BE49-F238E27FC236}">
                <a16:creationId xmlns:a16="http://schemas.microsoft.com/office/drawing/2014/main" id="{895E5277-F39F-422B-98AD-C4D4C378D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533400"/>
            <a:ext cx="8001000" cy="6400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AAB1BC-7434-45EC-9559-3AA2971DAC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601"/>
            <a:ext cx="9144000" cy="6858000"/>
          </a:xfrm>
          <a:prstGeom prst="rect">
            <a:avLst/>
          </a:prstGeom>
        </p:spPr>
      </p:pic>
      <p:pic>
        <p:nvPicPr>
          <p:cNvPr id="6" name="תמונה 3">
            <a:extLst>
              <a:ext uri="{FF2B5EF4-FFF2-40B4-BE49-F238E27FC236}">
                <a16:creationId xmlns:a16="http://schemas.microsoft.com/office/drawing/2014/main" id="{3EE1B1F5-A5C3-4AA8-B5CF-1C8FE721C3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37710" r="25000" b="38889"/>
          <a:stretch/>
        </p:blipFill>
        <p:spPr>
          <a:xfrm>
            <a:off x="3043844" y="5863202"/>
            <a:ext cx="2819400" cy="102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0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תמונה 3">
            <a:extLst>
              <a:ext uri="{FF2B5EF4-FFF2-40B4-BE49-F238E27FC236}">
                <a16:creationId xmlns:a16="http://schemas.microsoft.com/office/drawing/2014/main" id="{3EE1B1F5-A5C3-4AA8-B5CF-1C8FE721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37710" r="25000" b="38889"/>
          <a:stretch/>
        </p:blipFill>
        <p:spPr>
          <a:xfrm>
            <a:off x="3162300" y="0"/>
            <a:ext cx="2819400" cy="1023763"/>
          </a:xfrm>
          <a:prstGeom prst="rect">
            <a:avLst/>
          </a:prstGeom>
        </p:spPr>
      </p:pic>
      <p:sp>
        <p:nvSpPr>
          <p:cNvPr id="16" name="Title 3">
            <a:extLst>
              <a:ext uri="{FF2B5EF4-FFF2-40B4-BE49-F238E27FC236}">
                <a16:creationId xmlns:a16="http://schemas.microsoft.com/office/drawing/2014/main" id="{03F2FA65-9D91-F184-A6B8-85D7A3017472}"/>
              </a:ext>
            </a:extLst>
          </p:cNvPr>
          <p:cNvSpPr txBox="1">
            <a:spLocks/>
          </p:cNvSpPr>
          <p:nvPr/>
        </p:nvSpPr>
        <p:spPr>
          <a:xfrm>
            <a:off x="1581150" y="1196340"/>
            <a:ext cx="5981700" cy="4800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b="1" dirty="0">
                <a:latin typeface="+mn-lt"/>
              </a:rPr>
              <a:t>Treatment Options</a:t>
            </a:r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70E50FA1-B765-F225-739C-08A97886B23C}"/>
              </a:ext>
            </a:extLst>
          </p:cNvPr>
          <p:cNvSpPr txBox="1">
            <a:spLocks/>
          </p:cNvSpPr>
          <p:nvPr/>
        </p:nvSpPr>
        <p:spPr>
          <a:xfrm>
            <a:off x="762000" y="1981200"/>
            <a:ext cx="3429000" cy="4800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2400" dirty="0">
                <a:latin typeface="+mn-lt"/>
              </a:rPr>
              <a:t>ACTIGRAFT - Blood Clot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DE3256C-E043-C76B-CD95-FF7705845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4" y="2590800"/>
            <a:ext cx="2079642" cy="1665371"/>
          </a:xfrm>
          <a:prstGeom prst="rect">
            <a:avLst/>
          </a:prstGeom>
        </p:spPr>
      </p:pic>
      <p:sp>
        <p:nvSpPr>
          <p:cNvPr id="29" name="Title 3">
            <a:extLst>
              <a:ext uri="{FF2B5EF4-FFF2-40B4-BE49-F238E27FC236}">
                <a16:creationId xmlns:a16="http://schemas.microsoft.com/office/drawing/2014/main" id="{F7E65835-658F-849A-C44B-327CF424C6A2}"/>
              </a:ext>
            </a:extLst>
          </p:cNvPr>
          <p:cNvSpPr txBox="1">
            <a:spLocks/>
          </p:cNvSpPr>
          <p:nvPr/>
        </p:nvSpPr>
        <p:spPr>
          <a:xfrm>
            <a:off x="4800600" y="1981200"/>
            <a:ext cx="3429000" cy="4800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2400" dirty="0">
                <a:latin typeface="+mn-lt"/>
              </a:rPr>
              <a:t>ACTIGRAFT - Liquid App.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B6DA110-DD1F-C3E3-265C-1F50B52F5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057650"/>
            <a:ext cx="2079641" cy="141446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BB777D1-86A1-E9BE-9E92-7532BF811E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8373" y="4114800"/>
            <a:ext cx="2675467" cy="15049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7DA2315-C193-F23A-D731-FD146D46D2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333" r="33333" b="30561"/>
          <a:stretch/>
        </p:blipFill>
        <p:spPr>
          <a:xfrm>
            <a:off x="4843127" y="2590800"/>
            <a:ext cx="1633873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653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CFBAF5-2047-4D66-93A6-BB138106A02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0" y="1131458"/>
            <a:ext cx="9144000" cy="4800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b="1" dirty="0">
                <a:latin typeface="+mn-lt"/>
              </a:rPr>
              <a:t>WOUND Management CASCADE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4E3DD8DB-3CCE-FE47-82DA-5A913D0B07D6}"/>
              </a:ext>
            </a:extLst>
          </p:cNvPr>
          <p:cNvSpPr txBox="1">
            <a:spLocks/>
          </p:cNvSpPr>
          <p:nvPr/>
        </p:nvSpPr>
        <p:spPr>
          <a:xfrm>
            <a:off x="0" y="1600200"/>
            <a:ext cx="9284159" cy="74948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j-ea"/>
                <a:cs typeface="+mj-cs"/>
              </a:rPr>
              <a:t>Today’s wound care standard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j-ea"/>
                <a:cs typeface="+mj-cs"/>
              </a:rPr>
              <a:t>Multiple products = guessing game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b="1" spc="-5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  <a:ea typeface="+mj-ea"/>
              <a:cs typeface="+mj-cs"/>
            </a:endParaRPr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2BC920E2-4BB8-460D-9A8F-B3E9D6619F10}"/>
              </a:ext>
            </a:extLst>
          </p:cNvPr>
          <p:cNvGrpSpPr/>
          <p:nvPr/>
        </p:nvGrpSpPr>
        <p:grpSpPr>
          <a:xfrm>
            <a:off x="633212" y="2580031"/>
            <a:ext cx="8279896" cy="3728191"/>
            <a:chOff x="592343" y="3346401"/>
            <a:chExt cx="8279896" cy="3728191"/>
          </a:xfrm>
        </p:grpSpPr>
        <p:sp>
          <p:nvSpPr>
            <p:cNvPr id="6" name="Freeform: Shape 4">
              <a:extLst>
                <a:ext uri="{FF2B5EF4-FFF2-40B4-BE49-F238E27FC236}">
                  <a16:creationId xmlns:a16="http://schemas.microsoft.com/office/drawing/2014/main" id="{41BFA258-C02A-4C37-A68D-FD56643CAF6A}"/>
                </a:ext>
              </a:extLst>
            </p:cNvPr>
            <p:cNvSpPr/>
            <p:nvPr/>
          </p:nvSpPr>
          <p:spPr>
            <a:xfrm>
              <a:off x="2045439" y="4651168"/>
              <a:ext cx="1418892" cy="1418892"/>
            </a:xfrm>
            <a:custGeom>
              <a:avLst/>
              <a:gdLst>
                <a:gd name="connsiteX0" fmla="*/ 0 w 1418892"/>
                <a:gd name="connsiteY0" fmla="*/ 709446 h 1418892"/>
                <a:gd name="connsiteX1" fmla="*/ 709446 w 1418892"/>
                <a:gd name="connsiteY1" fmla="*/ 0 h 1418892"/>
                <a:gd name="connsiteX2" fmla="*/ 1418892 w 1418892"/>
                <a:gd name="connsiteY2" fmla="*/ 709446 h 1418892"/>
                <a:gd name="connsiteX3" fmla="*/ 709446 w 1418892"/>
                <a:gd name="connsiteY3" fmla="*/ 1418892 h 1418892"/>
                <a:gd name="connsiteX4" fmla="*/ 0 w 1418892"/>
                <a:gd name="connsiteY4" fmla="*/ 709446 h 1418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8892" h="1418892">
                  <a:moveTo>
                    <a:pt x="0" y="709446"/>
                  </a:moveTo>
                  <a:cubicBezTo>
                    <a:pt x="0" y="317630"/>
                    <a:pt x="317630" y="0"/>
                    <a:pt x="709446" y="0"/>
                  </a:cubicBezTo>
                  <a:cubicBezTo>
                    <a:pt x="1101262" y="0"/>
                    <a:pt x="1418892" y="317630"/>
                    <a:pt x="1418892" y="709446"/>
                  </a:cubicBezTo>
                  <a:cubicBezTo>
                    <a:pt x="1418892" y="1101262"/>
                    <a:pt x="1101262" y="1418892"/>
                    <a:pt x="709446" y="1418892"/>
                  </a:cubicBezTo>
                  <a:cubicBezTo>
                    <a:pt x="317630" y="1418892"/>
                    <a:pt x="0" y="1101262"/>
                    <a:pt x="0" y="709446"/>
                  </a:cubicBezTo>
                  <a:close/>
                </a:path>
              </a:pathLst>
            </a:custGeom>
            <a:solidFill>
              <a:srgbClr val="0070C0">
                <a:alpha val="5000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230652" tIns="230652" rIns="230652" bIns="230652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US" sz="1800" kern="1200" dirty="0"/>
                <a:t>Wound treatment Guessing </a:t>
              </a:r>
            </a:p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kern="1200" dirty="0"/>
                <a:t>Game</a:t>
              </a:r>
            </a:p>
          </p:txBody>
        </p:sp>
        <p:sp>
          <p:nvSpPr>
            <p:cNvPr id="7" name="Freeform: Shape 5">
              <a:extLst>
                <a:ext uri="{FF2B5EF4-FFF2-40B4-BE49-F238E27FC236}">
                  <a16:creationId xmlns:a16="http://schemas.microsoft.com/office/drawing/2014/main" id="{0D53E6C3-901E-4EE3-B448-460E6DEBE522}"/>
                </a:ext>
              </a:extLst>
            </p:cNvPr>
            <p:cNvSpPr/>
            <p:nvPr/>
          </p:nvSpPr>
          <p:spPr>
            <a:xfrm>
              <a:off x="592343" y="5979836"/>
              <a:ext cx="1418892" cy="1094756"/>
            </a:xfrm>
            <a:custGeom>
              <a:avLst/>
              <a:gdLst>
                <a:gd name="connsiteX0" fmla="*/ 0 w 1178971"/>
                <a:gd name="connsiteY0" fmla="*/ 356092 h 712184"/>
                <a:gd name="connsiteX1" fmla="*/ 589486 w 1178971"/>
                <a:gd name="connsiteY1" fmla="*/ 0 h 712184"/>
                <a:gd name="connsiteX2" fmla="*/ 1178972 w 1178971"/>
                <a:gd name="connsiteY2" fmla="*/ 356092 h 712184"/>
                <a:gd name="connsiteX3" fmla="*/ 589486 w 1178971"/>
                <a:gd name="connsiteY3" fmla="*/ 712184 h 712184"/>
                <a:gd name="connsiteX4" fmla="*/ 0 w 1178971"/>
                <a:gd name="connsiteY4" fmla="*/ 356092 h 712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8971" h="712184">
                  <a:moveTo>
                    <a:pt x="0" y="356092"/>
                  </a:moveTo>
                  <a:cubicBezTo>
                    <a:pt x="0" y="159428"/>
                    <a:pt x="263922" y="0"/>
                    <a:pt x="589486" y="0"/>
                  </a:cubicBezTo>
                  <a:cubicBezTo>
                    <a:pt x="915050" y="0"/>
                    <a:pt x="1178972" y="159428"/>
                    <a:pt x="1178972" y="356092"/>
                  </a:cubicBezTo>
                  <a:cubicBezTo>
                    <a:pt x="1178972" y="552756"/>
                    <a:pt x="915050" y="712184"/>
                    <a:pt x="589486" y="712184"/>
                  </a:cubicBezTo>
                  <a:cubicBezTo>
                    <a:pt x="263922" y="712184"/>
                    <a:pt x="0" y="552756"/>
                    <a:pt x="0" y="356092"/>
                  </a:cubicBezTo>
                  <a:close/>
                </a:path>
              </a:pathLst>
            </a:custGeom>
            <a:gradFill>
              <a:gsLst>
                <a:gs pos="0">
                  <a:srgbClr val="FF00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rgbClr val="92D05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186626" tIns="118267" rIns="186626" bIns="11826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b="1" kern="1200" dirty="0"/>
                <a:t>Silver</a:t>
              </a:r>
            </a:p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b="1" dirty="0"/>
                <a:t> </a:t>
              </a:r>
              <a:endParaRPr lang="en-US" sz="1100" b="1" kern="120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B84028D-D43B-48D6-A17F-81BB1FA7E72E}"/>
                </a:ext>
              </a:extLst>
            </p:cNvPr>
            <p:cNvSpPr/>
            <p:nvPr/>
          </p:nvSpPr>
          <p:spPr>
            <a:xfrm>
              <a:off x="5271487" y="5979836"/>
              <a:ext cx="1177134" cy="1024163"/>
            </a:xfrm>
            <a:custGeom>
              <a:avLst/>
              <a:gdLst>
                <a:gd name="connsiteX0" fmla="*/ 0 w 1177134"/>
                <a:gd name="connsiteY0" fmla="*/ 512082 h 1024163"/>
                <a:gd name="connsiteX1" fmla="*/ 588567 w 1177134"/>
                <a:gd name="connsiteY1" fmla="*/ 0 h 1024163"/>
                <a:gd name="connsiteX2" fmla="*/ 1177134 w 1177134"/>
                <a:gd name="connsiteY2" fmla="*/ 512082 h 1024163"/>
                <a:gd name="connsiteX3" fmla="*/ 588567 w 1177134"/>
                <a:gd name="connsiteY3" fmla="*/ 1024164 h 1024163"/>
                <a:gd name="connsiteX4" fmla="*/ 0 w 1177134"/>
                <a:gd name="connsiteY4" fmla="*/ 512082 h 1024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7134" h="1024163">
                  <a:moveTo>
                    <a:pt x="0" y="512082"/>
                  </a:moveTo>
                  <a:cubicBezTo>
                    <a:pt x="0" y="229267"/>
                    <a:pt x="263510" y="0"/>
                    <a:pt x="588567" y="0"/>
                  </a:cubicBezTo>
                  <a:cubicBezTo>
                    <a:pt x="913624" y="0"/>
                    <a:pt x="1177134" y="229267"/>
                    <a:pt x="1177134" y="512082"/>
                  </a:cubicBezTo>
                  <a:cubicBezTo>
                    <a:pt x="1177134" y="794897"/>
                    <a:pt x="913624" y="1024164"/>
                    <a:pt x="588567" y="1024164"/>
                  </a:cubicBezTo>
                  <a:cubicBezTo>
                    <a:pt x="263510" y="1024164"/>
                    <a:pt x="0" y="794897"/>
                    <a:pt x="0" y="512082"/>
                  </a:cubicBezTo>
                  <a:close/>
                </a:path>
              </a:pathLst>
            </a:custGeom>
            <a:solidFill>
              <a:srgbClr val="92D050">
                <a:alpha val="50000"/>
              </a:srgbClr>
            </a:solidFill>
            <a:ln>
              <a:solidFill>
                <a:srgbClr val="92D05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190167" tIns="167765" rIns="190167" bIns="167765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dirty="0"/>
                <a:t>Nursing Time</a:t>
              </a:r>
            </a:p>
          </p:txBody>
        </p:sp>
        <p:sp>
          <p:nvSpPr>
            <p:cNvPr id="9" name="Freeform: Shape 12">
              <a:extLst>
                <a:ext uri="{FF2B5EF4-FFF2-40B4-BE49-F238E27FC236}">
                  <a16:creationId xmlns:a16="http://schemas.microsoft.com/office/drawing/2014/main" id="{EE59894A-CBF5-4196-8B88-F0116F6F468C}"/>
                </a:ext>
              </a:extLst>
            </p:cNvPr>
            <p:cNvSpPr/>
            <p:nvPr/>
          </p:nvSpPr>
          <p:spPr>
            <a:xfrm>
              <a:off x="6225632" y="3346401"/>
              <a:ext cx="1165024" cy="715675"/>
            </a:xfrm>
            <a:custGeom>
              <a:avLst/>
              <a:gdLst>
                <a:gd name="connsiteX0" fmla="*/ 0 w 1165024"/>
                <a:gd name="connsiteY0" fmla="*/ 357838 h 715675"/>
                <a:gd name="connsiteX1" fmla="*/ 582512 w 1165024"/>
                <a:gd name="connsiteY1" fmla="*/ 0 h 715675"/>
                <a:gd name="connsiteX2" fmla="*/ 1165024 w 1165024"/>
                <a:gd name="connsiteY2" fmla="*/ 357838 h 715675"/>
                <a:gd name="connsiteX3" fmla="*/ 582512 w 1165024"/>
                <a:gd name="connsiteY3" fmla="*/ 715676 h 715675"/>
                <a:gd name="connsiteX4" fmla="*/ 0 w 1165024"/>
                <a:gd name="connsiteY4" fmla="*/ 357838 h 715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5024" h="715675">
                  <a:moveTo>
                    <a:pt x="0" y="357838"/>
                  </a:moveTo>
                  <a:cubicBezTo>
                    <a:pt x="0" y="160210"/>
                    <a:pt x="260800" y="0"/>
                    <a:pt x="582512" y="0"/>
                  </a:cubicBezTo>
                  <a:cubicBezTo>
                    <a:pt x="904224" y="0"/>
                    <a:pt x="1165024" y="160210"/>
                    <a:pt x="1165024" y="357838"/>
                  </a:cubicBezTo>
                  <a:cubicBezTo>
                    <a:pt x="1165024" y="555466"/>
                    <a:pt x="904224" y="715676"/>
                    <a:pt x="582512" y="715676"/>
                  </a:cubicBezTo>
                  <a:cubicBezTo>
                    <a:pt x="260800" y="715676"/>
                    <a:pt x="0" y="555466"/>
                    <a:pt x="0" y="357838"/>
                  </a:cubicBezTo>
                  <a:close/>
                </a:path>
              </a:pathLst>
            </a:custGeom>
            <a:solidFill>
              <a:srgbClr val="92D050">
                <a:alpha val="50000"/>
              </a:srgbClr>
            </a:solidFill>
            <a:ln>
              <a:solidFill>
                <a:srgbClr val="92D05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185854" tIns="120048" rIns="185854" bIns="120048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/>
                <a:t>Patient QOL</a:t>
              </a:r>
            </a:p>
          </p:txBody>
        </p:sp>
        <p:sp>
          <p:nvSpPr>
            <p:cNvPr id="10" name="Freeform: Shape 13">
              <a:extLst>
                <a:ext uri="{FF2B5EF4-FFF2-40B4-BE49-F238E27FC236}">
                  <a16:creationId xmlns:a16="http://schemas.microsoft.com/office/drawing/2014/main" id="{7BACEA5A-F068-4D2A-8BDD-2C4A8C8A8EC6}"/>
                </a:ext>
              </a:extLst>
            </p:cNvPr>
            <p:cNvSpPr/>
            <p:nvPr/>
          </p:nvSpPr>
          <p:spPr>
            <a:xfrm>
              <a:off x="7637236" y="4971947"/>
              <a:ext cx="1235003" cy="993799"/>
            </a:xfrm>
            <a:custGeom>
              <a:avLst/>
              <a:gdLst>
                <a:gd name="connsiteX0" fmla="*/ 0 w 1235003"/>
                <a:gd name="connsiteY0" fmla="*/ 496900 h 993799"/>
                <a:gd name="connsiteX1" fmla="*/ 617502 w 1235003"/>
                <a:gd name="connsiteY1" fmla="*/ 0 h 993799"/>
                <a:gd name="connsiteX2" fmla="*/ 1235004 w 1235003"/>
                <a:gd name="connsiteY2" fmla="*/ 496900 h 993799"/>
                <a:gd name="connsiteX3" fmla="*/ 617502 w 1235003"/>
                <a:gd name="connsiteY3" fmla="*/ 993800 h 993799"/>
                <a:gd name="connsiteX4" fmla="*/ 0 w 1235003"/>
                <a:gd name="connsiteY4" fmla="*/ 496900 h 993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5003" h="993799">
                  <a:moveTo>
                    <a:pt x="0" y="496900"/>
                  </a:moveTo>
                  <a:cubicBezTo>
                    <a:pt x="0" y="222470"/>
                    <a:pt x="276465" y="0"/>
                    <a:pt x="617502" y="0"/>
                  </a:cubicBezTo>
                  <a:cubicBezTo>
                    <a:pt x="958539" y="0"/>
                    <a:pt x="1235004" y="222470"/>
                    <a:pt x="1235004" y="496900"/>
                  </a:cubicBezTo>
                  <a:cubicBezTo>
                    <a:pt x="1235004" y="771330"/>
                    <a:pt x="958539" y="993800"/>
                    <a:pt x="617502" y="993800"/>
                  </a:cubicBezTo>
                  <a:cubicBezTo>
                    <a:pt x="276465" y="993800"/>
                    <a:pt x="0" y="771330"/>
                    <a:pt x="0" y="496900"/>
                  </a:cubicBezTo>
                  <a:close/>
                </a:path>
              </a:pathLst>
            </a:custGeom>
            <a:solidFill>
              <a:srgbClr val="92D050">
                <a:alpha val="50000"/>
              </a:srgbClr>
            </a:solidFill>
            <a:ln>
              <a:solidFill>
                <a:srgbClr val="92D05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194832" tIns="159508" rIns="194832" bIns="159508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1" kern="1200" dirty="0"/>
                <a:t>Hospital Re-admissions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7CA9182-8E4A-E147-BC98-537C38820D1D}"/>
              </a:ext>
            </a:extLst>
          </p:cNvPr>
          <p:cNvSpPr txBox="1"/>
          <p:nvPr/>
        </p:nvSpPr>
        <p:spPr>
          <a:xfrm>
            <a:off x="5620892" y="4220124"/>
            <a:ext cx="954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i="1" dirty="0"/>
              <a:t>”</a:t>
            </a:r>
            <a:r>
              <a:rPr lang="en-US" sz="1400" b="1" i="1" dirty="0"/>
              <a:t>Stuck</a:t>
            </a:r>
            <a:r>
              <a:rPr lang="en-US" sz="1100" b="1" i="1" dirty="0"/>
              <a:t>”</a:t>
            </a:r>
          </a:p>
        </p:txBody>
      </p:sp>
      <p:cxnSp>
        <p:nvCxnSpPr>
          <p:cNvPr id="12" name="Straight Arrow Connector 31">
            <a:extLst>
              <a:ext uri="{FF2B5EF4-FFF2-40B4-BE49-F238E27FC236}">
                <a16:creationId xmlns:a16="http://schemas.microsoft.com/office/drawing/2014/main" id="{333EAFCE-0CA5-4126-8BC2-03B027F797DB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3417171" y="4355333"/>
            <a:ext cx="2203721" cy="18680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: Shape 33">
            <a:extLst>
              <a:ext uri="{FF2B5EF4-FFF2-40B4-BE49-F238E27FC236}">
                <a16:creationId xmlns:a16="http://schemas.microsoft.com/office/drawing/2014/main" id="{AF644E52-5033-401D-971F-951CF581B7E3}"/>
              </a:ext>
            </a:extLst>
          </p:cNvPr>
          <p:cNvSpPr/>
          <p:nvPr/>
        </p:nvSpPr>
        <p:spPr>
          <a:xfrm>
            <a:off x="2476617" y="2453752"/>
            <a:ext cx="1418892" cy="1094756"/>
          </a:xfrm>
          <a:custGeom>
            <a:avLst/>
            <a:gdLst>
              <a:gd name="connsiteX0" fmla="*/ 0 w 1178971"/>
              <a:gd name="connsiteY0" fmla="*/ 356092 h 712184"/>
              <a:gd name="connsiteX1" fmla="*/ 589486 w 1178971"/>
              <a:gd name="connsiteY1" fmla="*/ 0 h 712184"/>
              <a:gd name="connsiteX2" fmla="*/ 1178972 w 1178971"/>
              <a:gd name="connsiteY2" fmla="*/ 356092 h 712184"/>
              <a:gd name="connsiteX3" fmla="*/ 589486 w 1178971"/>
              <a:gd name="connsiteY3" fmla="*/ 712184 h 712184"/>
              <a:gd name="connsiteX4" fmla="*/ 0 w 1178971"/>
              <a:gd name="connsiteY4" fmla="*/ 356092 h 712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8971" h="712184">
                <a:moveTo>
                  <a:pt x="0" y="356092"/>
                </a:moveTo>
                <a:cubicBezTo>
                  <a:pt x="0" y="159428"/>
                  <a:pt x="263922" y="0"/>
                  <a:pt x="589486" y="0"/>
                </a:cubicBezTo>
                <a:cubicBezTo>
                  <a:pt x="915050" y="0"/>
                  <a:pt x="1178972" y="159428"/>
                  <a:pt x="1178972" y="356092"/>
                </a:cubicBezTo>
                <a:cubicBezTo>
                  <a:pt x="1178972" y="552756"/>
                  <a:pt x="915050" y="712184"/>
                  <a:pt x="589486" y="712184"/>
                </a:cubicBezTo>
                <a:cubicBezTo>
                  <a:pt x="263922" y="712184"/>
                  <a:pt x="0" y="552756"/>
                  <a:pt x="0" y="356092"/>
                </a:cubicBezTo>
                <a:close/>
              </a:path>
            </a:pathLst>
          </a:cu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92D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86626" tIns="118267" rIns="186626" bIns="11826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/>
              <a:t>Ozone</a:t>
            </a:r>
            <a:r>
              <a:rPr lang="en-US" sz="1100" b="1" dirty="0"/>
              <a:t>  </a:t>
            </a:r>
            <a:endParaRPr lang="en-US" sz="1100" b="1" kern="1200" dirty="0"/>
          </a:p>
        </p:txBody>
      </p:sp>
      <p:sp>
        <p:nvSpPr>
          <p:cNvPr id="14" name="Freeform: Shape 34">
            <a:extLst>
              <a:ext uri="{FF2B5EF4-FFF2-40B4-BE49-F238E27FC236}">
                <a16:creationId xmlns:a16="http://schemas.microsoft.com/office/drawing/2014/main" id="{C73862C7-2EB8-48A0-A1AA-FB5F66100B88}"/>
              </a:ext>
            </a:extLst>
          </p:cNvPr>
          <p:cNvSpPr/>
          <p:nvPr/>
        </p:nvSpPr>
        <p:spPr>
          <a:xfrm>
            <a:off x="101493" y="3974519"/>
            <a:ext cx="1418892" cy="1094756"/>
          </a:xfrm>
          <a:custGeom>
            <a:avLst/>
            <a:gdLst>
              <a:gd name="connsiteX0" fmla="*/ 0 w 1178971"/>
              <a:gd name="connsiteY0" fmla="*/ 356092 h 712184"/>
              <a:gd name="connsiteX1" fmla="*/ 589486 w 1178971"/>
              <a:gd name="connsiteY1" fmla="*/ 0 h 712184"/>
              <a:gd name="connsiteX2" fmla="*/ 1178972 w 1178971"/>
              <a:gd name="connsiteY2" fmla="*/ 356092 h 712184"/>
              <a:gd name="connsiteX3" fmla="*/ 589486 w 1178971"/>
              <a:gd name="connsiteY3" fmla="*/ 712184 h 712184"/>
              <a:gd name="connsiteX4" fmla="*/ 0 w 1178971"/>
              <a:gd name="connsiteY4" fmla="*/ 356092 h 712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8971" h="712184">
                <a:moveTo>
                  <a:pt x="0" y="356092"/>
                </a:moveTo>
                <a:cubicBezTo>
                  <a:pt x="0" y="159428"/>
                  <a:pt x="263922" y="0"/>
                  <a:pt x="589486" y="0"/>
                </a:cubicBezTo>
                <a:cubicBezTo>
                  <a:pt x="915050" y="0"/>
                  <a:pt x="1178972" y="159428"/>
                  <a:pt x="1178972" y="356092"/>
                </a:cubicBezTo>
                <a:cubicBezTo>
                  <a:pt x="1178972" y="552756"/>
                  <a:pt x="915050" y="712184"/>
                  <a:pt x="589486" y="712184"/>
                </a:cubicBezTo>
                <a:cubicBezTo>
                  <a:pt x="263922" y="712184"/>
                  <a:pt x="0" y="552756"/>
                  <a:pt x="0" y="356092"/>
                </a:cubicBezTo>
                <a:close/>
              </a:path>
            </a:pathLst>
          </a:cu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92D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86626" tIns="118267" rIns="186626" bIns="11826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kern="1200" dirty="0"/>
              <a:t>Collagen</a:t>
            </a:r>
          </a:p>
        </p:txBody>
      </p:sp>
      <p:sp>
        <p:nvSpPr>
          <p:cNvPr id="15" name="Freeform: Shape 35">
            <a:extLst>
              <a:ext uri="{FF2B5EF4-FFF2-40B4-BE49-F238E27FC236}">
                <a16:creationId xmlns:a16="http://schemas.microsoft.com/office/drawing/2014/main" id="{6E974E74-FDF4-4B98-A599-A58588D1A7BF}"/>
              </a:ext>
            </a:extLst>
          </p:cNvPr>
          <p:cNvSpPr/>
          <p:nvPr/>
        </p:nvSpPr>
        <p:spPr>
          <a:xfrm>
            <a:off x="457381" y="2667000"/>
            <a:ext cx="1418892" cy="1094756"/>
          </a:xfrm>
          <a:custGeom>
            <a:avLst/>
            <a:gdLst>
              <a:gd name="connsiteX0" fmla="*/ 0 w 1178971"/>
              <a:gd name="connsiteY0" fmla="*/ 356092 h 712184"/>
              <a:gd name="connsiteX1" fmla="*/ 589486 w 1178971"/>
              <a:gd name="connsiteY1" fmla="*/ 0 h 712184"/>
              <a:gd name="connsiteX2" fmla="*/ 1178972 w 1178971"/>
              <a:gd name="connsiteY2" fmla="*/ 356092 h 712184"/>
              <a:gd name="connsiteX3" fmla="*/ 589486 w 1178971"/>
              <a:gd name="connsiteY3" fmla="*/ 712184 h 712184"/>
              <a:gd name="connsiteX4" fmla="*/ 0 w 1178971"/>
              <a:gd name="connsiteY4" fmla="*/ 356092 h 712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8971" h="712184">
                <a:moveTo>
                  <a:pt x="0" y="356092"/>
                </a:moveTo>
                <a:cubicBezTo>
                  <a:pt x="0" y="159428"/>
                  <a:pt x="263922" y="0"/>
                  <a:pt x="589486" y="0"/>
                </a:cubicBezTo>
                <a:cubicBezTo>
                  <a:pt x="915050" y="0"/>
                  <a:pt x="1178972" y="159428"/>
                  <a:pt x="1178972" y="356092"/>
                </a:cubicBezTo>
                <a:cubicBezTo>
                  <a:pt x="1178972" y="552756"/>
                  <a:pt x="915050" y="712184"/>
                  <a:pt x="589486" y="712184"/>
                </a:cubicBezTo>
                <a:cubicBezTo>
                  <a:pt x="263922" y="712184"/>
                  <a:pt x="0" y="552756"/>
                  <a:pt x="0" y="356092"/>
                </a:cubicBezTo>
                <a:close/>
              </a:path>
            </a:pathLst>
          </a:cu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92D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86626" tIns="118267" rIns="186626" bIns="11826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kern="1200" dirty="0"/>
              <a:t>Neg. Pressure</a:t>
            </a:r>
          </a:p>
        </p:txBody>
      </p:sp>
      <p:cxnSp>
        <p:nvCxnSpPr>
          <p:cNvPr id="17" name="Straight Arrow Connector 51">
            <a:extLst>
              <a:ext uri="{FF2B5EF4-FFF2-40B4-BE49-F238E27FC236}">
                <a16:creationId xmlns:a16="http://schemas.microsoft.com/office/drawing/2014/main" id="{7FD27D6D-85D3-4166-A969-9FC574A967AE}"/>
              </a:ext>
            </a:extLst>
          </p:cNvPr>
          <p:cNvCxnSpPr>
            <a:cxnSpLocks/>
          </p:cNvCxnSpPr>
          <p:nvPr/>
        </p:nvCxnSpPr>
        <p:spPr>
          <a:xfrm flipH="1">
            <a:off x="2915244" y="3573278"/>
            <a:ext cx="73864" cy="311520"/>
          </a:xfrm>
          <a:prstGeom prst="straightConnector1">
            <a:avLst/>
          </a:prstGeom>
          <a:ln w="19050">
            <a:solidFill>
              <a:srgbClr val="1C1C1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52">
            <a:extLst>
              <a:ext uri="{FF2B5EF4-FFF2-40B4-BE49-F238E27FC236}">
                <a16:creationId xmlns:a16="http://schemas.microsoft.com/office/drawing/2014/main" id="{4E8BD896-69E9-42BE-AF67-D1DC0016B669}"/>
              </a:ext>
            </a:extLst>
          </p:cNvPr>
          <p:cNvCxnSpPr>
            <a:cxnSpLocks/>
          </p:cNvCxnSpPr>
          <p:nvPr/>
        </p:nvCxnSpPr>
        <p:spPr>
          <a:xfrm flipH="1">
            <a:off x="1876274" y="5069275"/>
            <a:ext cx="257326" cy="264725"/>
          </a:xfrm>
          <a:prstGeom prst="straightConnector1">
            <a:avLst/>
          </a:prstGeom>
          <a:ln w="19050">
            <a:solidFill>
              <a:srgbClr val="1C1C1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53">
            <a:extLst>
              <a:ext uri="{FF2B5EF4-FFF2-40B4-BE49-F238E27FC236}">
                <a16:creationId xmlns:a16="http://schemas.microsoft.com/office/drawing/2014/main" id="{3F2E1113-CE51-4BDC-A278-49220152EF1E}"/>
              </a:ext>
            </a:extLst>
          </p:cNvPr>
          <p:cNvCxnSpPr>
            <a:cxnSpLocks/>
          </p:cNvCxnSpPr>
          <p:nvPr/>
        </p:nvCxnSpPr>
        <p:spPr>
          <a:xfrm>
            <a:off x="1687935" y="3657600"/>
            <a:ext cx="521865" cy="499611"/>
          </a:xfrm>
          <a:prstGeom prst="straightConnector1">
            <a:avLst/>
          </a:prstGeom>
          <a:ln w="19050">
            <a:solidFill>
              <a:srgbClr val="1C1C1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65">
            <a:extLst>
              <a:ext uri="{FF2B5EF4-FFF2-40B4-BE49-F238E27FC236}">
                <a16:creationId xmlns:a16="http://schemas.microsoft.com/office/drawing/2014/main" id="{DB07CF0E-54AE-49B9-BB56-692335215C01}"/>
              </a:ext>
            </a:extLst>
          </p:cNvPr>
          <p:cNvCxnSpPr>
            <a:cxnSpLocks/>
          </p:cNvCxnSpPr>
          <p:nvPr/>
        </p:nvCxnSpPr>
        <p:spPr>
          <a:xfrm flipV="1">
            <a:off x="6237543" y="3356349"/>
            <a:ext cx="352743" cy="794756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67">
            <a:extLst>
              <a:ext uri="{FF2B5EF4-FFF2-40B4-BE49-F238E27FC236}">
                <a16:creationId xmlns:a16="http://schemas.microsoft.com/office/drawing/2014/main" id="{860D7FE0-AF3A-4713-BFA9-5B31CE0D2CBA}"/>
              </a:ext>
            </a:extLst>
          </p:cNvPr>
          <p:cNvCxnSpPr>
            <a:cxnSpLocks/>
          </p:cNvCxnSpPr>
          <p:nvPr/>
        </p:nvCxnSpPr>
        <p:spPr>
          <a:xfrm>
            <a:off x="6331920" y="4521897"/>
            <a:ext cx="516948" cy="597901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68">
            <a:extLst>
              <a:ext uri="{FF2B5EF4-FFF2-40B4-BE49-F238E27FC236}">
                <a16:creationId xmlns:a16="http://schemas.microsoft.com/office/drawing/2014/main" id="{A4D964CB-429B-43A3-869E-EDBEC8A812B4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5981700" y="4527901"/>
            <a:ext cx="116608" cy="582764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: Shape 72">
            <a:extLst>
              <a:ext uri="{FF2B5EF4-FFF2-40B4-BE49-F238E27FC236}">
                <a16:creationId xmlns:a16="http://schemas.microsoft.com/office/drawing/2014/main" id="{ABE744DB-76E0-4034-8BB5-2BF40119E18F}"/>
              </a:ext>
            </a:extLst>
          </p:cNvPr>
          <p:cNvSpPr/>
          <p:nvPr/>
        </p:nvSpPr>
        <p:spPr>
          <a:xfrm>
            <a:off x="7521043" y="2969661"/>
            <a:ext cx="1420712" cy="943989"/>
          </a:xfrm>
          <a:custGeom>
            <a:avLst/>
            <a:gdLst>
              <a:gd name="connsiteX0" fmla="*/ 0 w 1165024"/>
              <a:gd name="connsiteY0" fmla="*/ 357838 h 715675"/>
              <a:gd name="connsiteX1" fmla="*/ 582512 w 1165024"/>
              <a:gd name="connsiteY1" fmla="*/ 0 h 715675"/>
              <a:gd name="connsiteX2" fmla="*/ 1165024 w 1165024"/>
              <a:gd name="connsiteY2" fmla="*/ 357838 h 715675"/>
              <a:gd name="connsiteX3" fmla="*/ 582512 w 1165024"/>
              <a:gd name="connsiteY3" fmla="*/ 715676 h 715675"/>
              <a:gd name="connsiteX4" fmla="*/ 0 w 1165024"/>
              <a:gd name="connsiteY4" fmla="*/ 357838 h 7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024" h="715675">
                <a:moveTo>
                  <a:pt x="0" y="357838"/>
                </a:moveTo>
                <a:cubicBezTo>
                  <a:pt x="0" y="160210"/>
                  <a:pt x="260800" y="0"/>
                  <a:pt x="582512" y="0"/>
                </a:cubicBezTo>
                <a:cubicBezTo>
                  <a:pt x="904224" y="0"/>
                  <a:pt x="1165024" y="160210"/>
                  <a:pt x="1165024" y="357838"/>
                </a:cubicBezTo>
                <a:cubicBezTo>
                  <a:pt x="1165024" y="555466"/>
                  <a:pt x="904224" y="715676"/>
                  <a:pt x="582512" y="715676"/>
                </a:cubicBezTo>
                <a:cubicBezTo>
                  <a:pt x="260800" y="715676"/>
                  <a:pt x="0" y="555466"/>
                  <a:pt x="0" y="357838"/>
                </a:cubicBezTo>
                <a:close/>
              </a:path>
            </a:pathLst>
          </a:cu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85854" tIns="120048" rIns="185854" bIns="120048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dirty="0"/>
              <a:t>Wound Overexposure </a:t>
            </a:r>
            <a:endParaRPr lang="en-US" sz="1400" b="1" kern="1200" dirty="0"/>
          </a:p>
        </p:txBody>
      </p:sp>
      <p:sp>
        <p:nvSpPr>
          <p:cNvPr id="24" name="Freeform: Shape 77">
            <a:extLst>
              <a:ext uri="{FF2B5EF4-FFF2-40B4-BE49-F238E27FC236}">
                <a16:creationId xmlns:a16="http://schemas.microsoft.com/office/drawing/2014/main" id="{81F1F1EE-34EB-4F67-80B8-784BEBFAFD18}"/>
              </a:ext>
            </a:extLst>
          </p:cNvPr>
          <p:cNvSpPr/>
          <p:nvPr/>
        </p:nvSpPr>
        <p:spPr>
          <a:xfrm>
            <a:off x="6626141" y="5102310"/>
            <a:ext cx="1420712" cy="943989"/>
          </a:xfrm>
          <a:custGeom>
            <a:avLst/>
            <a:gdLst>
              <a:gd name="connsiteX0" fmla="*/ 0 w 1165024"/>
              <a:gd name="connsiteY0" fmla="*/ 357838 h 715675"/>
              <a:gd name="connsiteX1" fmla="*/ 582512 w 1165024"/>
              <a:gd name="connsiteY1" fmla="*/ 0 h 715675"/>
              <a:gd name="connsiteX2" fmla="*/ 1165024 w 1165024"/>
              <a:gd name="connsiteY2" fmla="*/ 357838 h 715675"/>
              <a:gd name="connsiteX3" fmla="*/ 582512 w 1165024"/>
              <a:gd name="connsiteY3" fmla="*/ 715676 h 715675"/>
              <a:gd name="connsiteX4" fmla="*/ 0 w 1165024"/>
              <a:gd name="connsiteY4" fmla="*/ 357838 h 7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5024" h="715675">
                <a:moveTo>
                  <a:pt x="0" y="357838"/>
                </a:moveTo>
                <a:cubicBezTo>
                  <a:pt x="0" y="160210"/>
                  <a:pt x="260800" y="0"/>
                  <a:pt x="582512" y="0"/>
                </a:cubicBezTo>
                <a:cubicBezTo>
                  <a:pt x="904224" y="0"/>
                  <a:pt x="1165024" y="160210"/>
                  <a:pt x="1165024" y="357838"/>
                </a:cubicBezTo>
                <a:cubicBezTo>
                  <a:pt x="1165024" y="555466"/>
                  <a:pt x="904224" y="715676"/>
                  <a:pt x="582512" y="715676"/>
                </a:cubicBezTo>
                <a:cubicBezTo>
                  <a:pt x="260800" y="715676"/>
                  <a:pt x="0" y="555466"/>
                  <a:pt x="0" y="357838"/>
                </a:cubicBezTo>
                <a:close/>
              </a:path>
            </a:pathLst>
          </a:custGeom>
          <a:solidFill>
            <a:srgbClr val="92D050">
              <a:alpha val="50000"/>
            </a:srgbClr>
          </a:solidFill>
          <a:ln>
            <a:solidFill>
              <a:srgbClr val="92D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85854" tIns="120048" rIns="185854" bIns="120048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b="1" dirty="0"/>
              <a:t>Infection risk </a:t>
            </a:r>
            <a:endParaRPr lang="en-US" sz="1400" b="1" kern="1200" dirty="0"/>
          </a:p>
        </p:txBody>
      </p:sp>
      <p:cxnSp>
        <p:nvCxnSpPr>
          <p:cNvPr id="25" name="Straight Arrow Connector 78">
            <a:extLst>
              <a:ext uri="{FF2B5EF4-FFF2-40B4-BE49-F238E27FC236}">
                <a16:creationId xmlns:a16="http://schemas.microsoft.com/office/drawing/2014/main" id="{18D0E252-6672-431A-8ED0-16F423217CEE}"/>
              </a:ext>
            </a:extLst>
          </p:cNvPr>
          <p:cNvCxnSpPr>
            <a:cxnSpLocks/>
          </p:cNvCxnSpPr>
          <p:nvPr/>
        </p:nvCxnSpPr>
        <p:spPr>
          <a:xfrm>
            <a:off x="6499928" y="4399837"/>
            <a:ext cx="1120072" cy="19440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תמונה 3">
            <a:extLst>
              <a:ext uri="{FF2B5EF4-FFF2-40B4-BE49-F238E27FC236}">
                <a16:creationId xmlns:a16="http://schemas.microsoft.com/office/drawing/2014/main" id="{3EE1B1F5-A5C3-4AA8-B5CF-1C8FE721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37710" r="25000" b="38889"/>
          <a:stretch/>
        </p:blipFill>
        <p:spPr>
          <a:xfrm>
            <a:off x="3162300" y="0"/>
            <a:ext cx="2819400" cy="1023763"/>
          </a:xfrm>
          <a:prstGeom prst="rect">
            <a:avLst/>
          </a:prstGeom>
        </p:spPr>
      </p:pic>
      <p:cxnSp>
        <p:nvCxnSpPr>
          <p:cNvPr id="44" name="Straight Arrow Connector 51">
            <a:extLst>
              <a:ext uri="{FF2B5EF4-FFF2-40B4-BE49-F238E27FC236}">
                <a16:creationId xmlns:a16="http://schemas.microsoft.com/office/drawing/2014/main" id="{7FD27D6D-85D3-4166-A969-9FC574A967AE}"/>
              </a:ext>
            </a:extLst>
          </p:cNvPr>
          <p:cNvCxnSpPr>
            <a:cxnSpLocks/>
          </p:cNvCxnSpPr>
          <p:nvPr/>
        </p:nvCxnSpPr>
        <p:spPr>
          <a:xfrm flipH="1">
            <a:off x="1600200" y="4594244"/>
            <a:ext cx="434375" cy="7726"/>
          </a:xfrm>
          <a:prstGeom prst="straightConnector1">
            <a:avLst/>
          </a:prstGeom>
          <a:ln w="19050">
            <a:solidFill>
              <a:srgbClr val="1C1C1C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65">
            <a:extLst>
              <a:ext uri="{FF2B5EF4-FFF2-40B4-BE49-F238E27FC236}">
                <a16:creationId xmlns:a16="http://schemas.microsoft.com/office/drawing/2014/main" id="{DB07CF0E-54AE-49B9-BB56-692335215C01}"/>
              </a:ext>
            </a:extLst>
          </p:cNvPr>
          <p:cNvCxnSpPr>
            <a:cxnSpLocks/>
          </p:cNvCxnSpPr>
          <p:nvPr/>
        </p:nvCxnSpPr>
        <p:spPr>
          <a:xfrm flipV="1">
            <a:off x="6499928" y="3753726"/>
            <a:ext cx="1021115" cy="469339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294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CFBAF5-2047-4D66-93A6-BB138106A02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3" name="Picture 27">
            <a:extLst>
              <a:ext uri="{FF2B5EF4-FFF2-40B4-BE49-F238E27FC236}">
                <a16:creationId xmlns:a16="http://schemas.microsoft.com/office/drawing/2014/main" id="{87437727-D3E9-4B20-800B-097DED3551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99" b="89744" l="9936" r="89744">
                        <a14:foregroundMark x1="30449" y1="52381" x2="30449" y2="52381"/>
                        <a14:foregroundMark x1="16346" y1="32234" x2="16346" y2="32234"/>
                        <a14:foregroundMark x1="24359" y1="36264" x2="24359" y2="36264"/>
                        <a14:foregroundMark x1="12821" y1="31136" x2="12821" y2="31136"/>
                        <a14:foregroundMark x1="63141" y1="7326" x2="63141" y2="7326"/>
                        <a14:foregroundMark x1="59295" y1="1099" x2="59295" y2="10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6741" y="1994692"/>
            <a:ext cx="2226422" cy="1947853"/>
          </a:xfrm>
          <a:prstGeom prst="rect">
            <a:avLst/>
          </a:prstGeom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9394" y="1105133"/>
            <a:ext cx="9125211" cy="4800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b="1" dirty="0">
                <a:latin typeface="+mn-lt"/>
              </a:rPr>
              <a:t>WOUND Management CASCADE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3DD8DB-3CCE-FE47-82DA-5A913D0B07D6}"/>
              </a:ext>
            </a:extLst>
          </p:cNvPr>
          <p:cNvSpPr txBox="1">
            <a:spLocks/>
          </p:cNvSpPr>
          <p:nvPr/>
        </p:nvSpPr>
        <p:spPr>
          <a:xfrm>
            <a:off x="-171110" y="1584451"/>
            <a:ext cx="9125212" cy="45686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ActiGraft = solution to all the elements of wound management</a:t>
            </a:r>
            <a:endParaRPr lang="he-IL" sz="2400" dirty="0">
              <a:solidFill>
                <a:schemeClr val="tx1"/>
              </a:solidFill>
              <a:latin typeface="+mn-lt"/>
            </a:endParaRPr>
          </a:p>
          <a:p>
            <a:pPr marL="0" indent="0">
              <a:buNone/>
            </a:pPr>
            <a:endParaRPr lang="en-US" sz="1500" dirty="0">
              <a:latin typeface="+mn-lt"/>
            </a:endParaRPr>
          </a:p>
        </p:txBody>
      </p:sp>
      <p:cxnSp>
        <p:nvCxnSpPr>
          <p:cNvPr id="6" name="Straight Arrow Connector 15">
            <a:extLst>
              <a:ext uri="{FF2B5EF4-FFF2-40B4-BE49-F238E27FC236}">
                <a16:creationId xmlns:a16="http://schemas.microsoft.com/office/drawing/2014/main" id="{A925CE4F-F867-734F-86B9-DFD8709E6622}"/>
              </a:ext>
            </a:extLst>
          </p:cNvPr>
          <p:cNvCxnSpPr>
            <a:cxnSpLocks/>
          </p:cNvCxnSpPr>
          <p:nvPr/>
        </p:nvCxnSpPr>
        <p:spPr>
          <a:xfrm flipH="1">
            <a:off x="4642539" y="3515388"/>
            <a:ext cx="19169" cy="216808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4C2170C-9A99-ED47-ABC9-1A61B5E722FF}"/>
              </a:ext>
            </a:extLst>
          </p:cNvPr>
          <p:cNvSpPr txBox="1"/>
          <p:nvPr/>
        </p:nvSpPr>
        <p:spPr>
          <a:xfrm>
            <a:off x="4216490" y="3685900"/>
            <a:ext cx="852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Normal healing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513ADF-8EA3-418B-B02B-32597229F765}"/>
              </a:ext>
            </a:extLst>
          </p:cNvPr>
          <p:cNvSpPr txBox="1"/>
          <p:nvPr/>
        </p:nvSpPr>
        <p:spPr>
          <a:xfrm>
            <a:off x="9394" y="5739786"/>
            <a:ext cx="91252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rgbClr val="0070C0"/>
                </a:solidFill>
                <a:latin typeface="+mn-lt"/>
              </a:rPr>
              <a:t>ActiGraft takes the guessing game out of healing management cascade </a:t>
            </a:r>
          </a:p>
        </p:txBody>
      </p:sp>
      <p:sp>
        <p:nvSpPr>
          <p:cNvPr id="9" name="Cloud 5">
            <a:extLst>
              <a:ext uri="{FF2B5EF4-FFF2-40B4-BE49-F238E27FC236}">
                <a16:creationId xmlns:a16="http://schemas.microsoft.com/office/drawing/2014/main" id="{30F056AE-58BB-4229-85CF-6319A27A4A85}"/>
              </a:ext>
            </a:extLst>
          </p:cNvPr>
          <p:cNvSpPr/>
          <p:nvPr/>
        </p:nvSpPr>
        <p:spPr>
          <a:xfrm>
            <a:off x="6865382" y="2953741"/>
            <a:ext cx="2074487" cy="1332676"/>
          </a:xfrm>
          <a:prstGeom prst="cloud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1800" b="1" dirty="0">
                <a:solidFill>
                  <a:schemeClr val="tx1"/>
                </a:solidFill>
                <a:latin typeface="+mn-lt"/>
              </a:rPr>
              <a:t>Prevent Infection</a:t>
            </a:r>
          </a:p>
        </p:txBody>
      </p:sp>
      <p:sp>
        <p:nvSpPr>
          <p:cNvPr id="10" name="Cloud 30">
            <a:extLst>
              <a:ext uri="{FF2B5EF4-FFF2-40B4-BE49-F238E27FC236}">
                <a16:creationId xmlns:a16="http://schemas.microsoft.com/office/drawing/2014/main" id="{F043B789-D89D-4ADE-8CEE-2CB6E0C1EEF6}"/>
              </a:ext>
            </a:extLst>
          </p:cNvPr>
          <p:cNvSpPr/>
          <p:nvPr/>
        </p:nvSpPr>
        <p:spPr>
          <a:xfrm>
            <a:off x="5332821" y="4397003"/>
            <a:ext cx="2421778" cy="1332677"/>
          </a:xfrm>
          <a:prstGeom prst="cloud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1800" b="1" dirty="0">
                <a:solidFill>
                  <a:schemeClr val="tx1"/>
                </a:solidFill>
                <a:latin typeface="+mn-lt"/>
              </a:rPr>
              <a:t>Scaffolding for cell migration </a:t>
            </a:r>
          </a:p>
        </p:txBody>
      </p:sp>
      <p:sp>
        <p:nvSpPr>
          <p:cNvPr id="11" name="Cloud 32">
            <a:extLst>
              <a:ext uri="{FF2B5EF4-FFF2-40B4-BE49-F238E27FC236}">
                <a16:creationId xmlns:a16="http://schemas.microsoft.com/office/drawing/2014/main" id="{A81418A4-93A3-425A-AC86-3DDDE5448D60}"/>
              </a:ext>
            </a:extLst>
          </p:cNvPr>
          <p:cNvSpPr/>
          <p:nvPr/>
        </p:nvSpPr>
        <p:spPr>
          <a:xfrm>
            <a:off x="1293735" y="4414316"/>
            <a:ext cx="3097761" cy="1332678"/>
          </a:xfrm>
          <a:prstGeom prst="cloud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1800" b="1" dirty="0">
                <a:solidFill>
                  <a:schemeClr val="tx1"/>
                </a:solidFill>
                <a:latin typeface="+mn-lt"/>
              </a:rPr>
              <a:t>Signaling pathways for normal healing progress</a:t>
            </a:r>
          </a:p>
        </p:txBody>
      </p:sp>
      <p:sp>
        <p:nvSpPr>
          <p:cNvPr id="12" name="Cloud 33">
            <a:extLst>
              <a:ext uri="{FF2B5EF4-FFF2-40B4-BE49-F238E27FC236}">
                <a16:creationId xmlns:a16="http://schemas.microsoft.com/office/drawing/2014/main" id="{EACE3243-B827-47FB-80F9-58D38DEDE6FF}"/>
              </a:ext>
            </a:extLst>
          </p:cNvPr>
          <p:cNvSpPr/>
          <p:nvPr/>
        </p:nvSpPr>
        <p:spPr>
          <a:xfrm>
            <a:off x="193199" y="2977240"/>
            <a:ext cx="2588077" cy="1332678"/>
          </a:xfrm>
          <a:prstGeom prst="cloud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1800" b="1" dirty="0">
                <a:solidFill>
                  <a:schemeClr val="tx1"/>
                </a:solidFill>
                <a:latin typeface="+mn-lt"/>
              </a:rPr>
              <a:t>Forms a protective scab</a:t>
            </a:r>
          </a:p>
        </p:txBody>
      </p:sp>
      <p:cxnSp>
        <p:nvCxnSpPr>
          <p:cNvPr id="13" name="Straight Arrow Connector 34">
            <a:extLst>
              <a:ext uri="{FF2B5EF4-FFF2-40B4-BE49-F238E27FC236}">
                <a16:creationId xmlns:a16="http://schemas.microsoft.com/office/drawing/2014/main" id="{71955CA6-4EBB-4C47-9C1F-602255B455FB}"/>
              </a:ext>
            </a:extLst>
          </p:cNvPr>
          <p:cNvCxnSpPr>
            <a:cxnSpLocks/>
          </p:cNvCxnSpPr>
          <p:nvPr/>
        </p:nvCxnSpPr>
        <p:spPr>
          <a:xfrm flipH="1">
            <a:off x="3628351" y="4144356"/>
            <a:ext cx="588139" cy="235276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35">
            <a:extLst>
              <a:ext uri="{FF2B5EF4-FFF2-40B4-BE49-F238E27FC236}">
                <a16:creationId xmlns:a16="http://schemas.microsoft.com/office/drawing/2014/main" id="{70292B48-3552-4BF9-9E45-B43D54A0778E}"/>
              </a:ext>
            </a:extLst>
          </p:cNvPr>
          <p:cNvCxnSpPr>
            <a:cxnSpLocks/>
          </p:cNvCxnSpPr>
          <p:nvPr/>
        </p:nvCxnSpPr>
        <p:spPr>
          <a:xfrm>
            <a:off x="5063565" y="4144356"/>
            <a:ext cx="951604" cy="329944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36">
            <a:extLst>
              <a:ext uri="{FF2B5EF4-FFF2-40B4-BE49-F238E27FC236}">
                <a16:creationId xmlns:a16="http://schemas.microsoft.com/office/drawing/2014/main" id="{5209FA44-E4B2-4E8D-B888-5253664431A4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5222818" y="3620079"/>
            <a:ext cx="1648999" cy="341614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42">
            <a:extLst>
              <a:ext uri="{FF2B5EF4-FFF2-40B4-BE49-F238E27FC236}">
                <a16:creationId xmlns:a16="http://schemas.microsoft.com/office/drawing/2014/main" id="{6FBC8910-7F78-4D6E-9671-8F3AA80FB97C}"/>
              </a:ext>
            </a:extLst>
          </p:cNvPr>
          <p:cNvCxnSpPr>
            <a:cxnSpLocks/>
            <a:endCxn id="12" idx="0"/>
          </p:cNvCxnSpPr>
          <p:nvPr/>
        </p:nvCxnSpPr>
        <p:spPr>
          <a:xfrm flipH="1" flipV="1">
            <a:off x="2779119" y="3643579"/>
            <a:ext cx="1321480" cy="251896"/>
          </a:xfrm>
          <a:prstGeom prst="straightConnector1">
            <a:avLst/>
          </a:prstGeom>
          <a:ln w="254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תמונה 3">
            <a:extLst>
              <a:ext uri="{FF2B5EF4-FFF2-40B4-BE49-F238E27FC236}">
                <a16:creationId xmlns:a16="http://schemas.microsoft.com/office/drawing/2014/main" id="{3EE1B1F5-A5C3-4AA8-B5CF-1C8FE721C3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37710" r="25000" b="38889"/>
          <a:stretch/>
        </p:blipFill>
        <p:spPr>
          <a:xfrm>
            <a:off x="3162300" y="0"/>
            <a:ext cx="2819400" cy="102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50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CFBAF5-2047-4D66-93A6-BB138106A02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1124641"/>
            <a:ext cx="9144000" cy="626269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b="1" dirty="0">
                <a:solidFill>
                  <a:schemeClr val="tx1"/>
                </a:solidFill>
                <a:latin typeface="+mn-lt"/>
              </a:rPr>
              <a:t>ACTIGRAFT ADVANTAGES: </a:t>
            </a:r>
            <a:endParaRPr lang="he-IL" sz="32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2"/>
          <p:cNvSpPr txBox="1">
            <a:spLocks/>
          </p:cNvSpPr>
          <p:nvPr/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098D01B5-E3D8-4FEC-A601-D7770FA9909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15410" y="2079516"/>
            <a:ext cx="8928590" cy="401648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l" rtl="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Using the patient’s own blood.</a:t>
            </a:r>
          </a:p>
          <a:p>
            <a:pPr marL="342900" indent="-342900" algn="l" rtl="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Initiates and moderates natural healing process.</a:t>
            </a:r>
          </a:p>
          <a:p>
            <a:pPr marL="342900" indent="-342900" algn="l" rtl="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Promotes vascular growth.</a:t>
            </a:r>
          </a:p>
          <a:p>
            <a:pPr marL="342900" indent="-342900" algn="l" rtl="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Releases growth factors.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Acts as a scaffold</a:t>
            </a: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342900" indent="-342900" algn="l" rtl="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Attracts macrophages.</a:t>
            </a:r>
          </a:p>
          <a:p>
            <a:pPr marL="342900" indent="-342900" algn="l" rtl="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Fight's infections.</a:t>
            </a:r>
          </a:p>
          <a:p>
            <a:pPr marL="342900" indent="-342900" algn="l" rtl="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Faster healing.</a:t>
            </a:r>
          </a:p>
          <a:p>
            <a:pPr marL="342900" indent="-342900" algn="l" rtl="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Remains active on the wound for prolonged periods (7 days).</a:t>
            </a:r>
          </a:p>
          <a:p>
            <a:pPr marL="342900" indent="-342900" algn="l" rtl="0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Effective healing and minimally nursing time = significant cost reduction.</a:t>
            </a:r>
          </a:p>
        </p:txBody>
      </p:sp>
      <p:pic>
        <p:nvPicPr>
          <p:cNvPr id="7" name="תמונה 3">
            <a:extLst>
              <a:ext uri="{FF2B5EF4-FFF2-40B4-BE49-F238E27FC236}">
                <a16:creationId xmlns:a16="http://schemas.microsoft.com/office/drawing/2014/main" id="{3EE1B1F5-A5C3-4AA8-B5CF-1C8FE721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37710" r="25000" b="38889"/>
          <a:stretch/>
        </p:blipFill>
        <p:spPr>
          <a:xfrm>
            <a:off x="3162300" y="0"/>
            <a:ext cx="2819400" cy="1023763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532EA134-C6A3-BEC5-9DAA-C0CCA0118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965" y="1287799"/>
            <a:ext cx="2390775" cy="1914525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4F686670-3D5B-FCB5-AFC2-6E679301E2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3206695"/>
            <a:ext cx="2590800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5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CFBAF5-2047-4D66-93A6-BB138106A02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990600"/>
            <a:ext cx="9144000" cy="626269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600" b="1" dirty="0">
                <a:solidFill>
                  <a:schemeClr val="tx1"/>
                </a:solidFill>
              </a:rPr>
              <a:t>ACTIGRAFT contra-indications and notes </a:t>
            </a:r>
            <a:endParaRPr lang="he-IL" sz="3600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74507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098D01B5-E3D8-4FEC-A601-D7770FA9909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1600" y="1629715"/>
            <a:ext cx="9067800" cy="43396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Contra-Indications</a:t>
            </a:r>
            <a:r>
              <a:rPr lang="en-US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:</a:t>
            </a:r>
          </a:p>
          <a:p>
            <a:pPr marL="342900" indent="-342900" algn="l" rtl="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Malignant wounds</a:t>
            </a:r>
          </a:p>
          <a:p>
            <a:pPr marL="342900" indent="-342900" algn="l" rtl="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General infection</a:t>
            </a:r>
          </a:p>
          <a:p>
            <a:pPr algn="l" rtl="0">
              <a:spcAft>
                <a:spcPts val="600"/>
              </a:spcAft>
            </a:pP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algn="l" rtl="0">
              <a:spcAft>
                <a:spcPts val="600"/>
              </a:spcAft>
            </a:pPr>
            <a:r>
              <a:rPr lang="en-US" sz="22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Notes &amp; Remarks:</a:t>
            </a:r>
          </a:p>
          <a:p>
            <a:pPr marL="342900" indent="-342900" algn="l" rtl="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Make sure to perform a good thorough cleaning of the wound before the treatment.</a:t>
            </a:r>
          </a:p>
          <a:p>
            <a:pPr marL="342900" indent="-342900" algn="l" rtl="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Do not remove the ACTIGRAFT for 7 days.</a:t>
            </a:r>
          </a:p>
          <a:p>
            <a:pPr marL="342900" indent="-342900" algn="l" rtl="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Change external dressing after 3 days.</a:t>
            </a:r>
          </a:p>
          <a:p>
            <a:pPr marL="342900" indent="-342900" algn="l" rtl="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Severe wounds: minimum of 3-4 treatments/weeks for improvement.</a:t>
            </a:r>
          </a:p>
          <a:p>
            <a:pPr marL="342900" indent="-342900" algn="l" rtl="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Severe wounds require a minimum of 10 treatments for healing.</a:t>
            </a:r>
          </a:p>
        </p:txBody>
      </p:sp>
      <p:pic>
        <p:nvPicPr>
          <p:cNvPr id="7" name="תמונה 3">
            <a:extLst>
              <a:ext uri="{FF2B5EF4-FFF2-40B4-BE49-F238E27FC236}">
                <a16:creationId xmlns:a16="http://schemas.microsoft.com/office/drawing/2014/main" id="{27EF79B4-E3E4-4A4B-A62A-1CFEA4E6A9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37710" r="25000" b="38889"/>
          <a:stretch/>
        </p:blipFill>
        <p:spPr>
          <a:xfrm>
            <a:off x="3187700" y="0"/>
            <a:ext cx="2819400" cy="102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80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מספר שקופית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CFBAF5-2047-4D66-93A6-BB138106A02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973931"/>
            <a:ext cx="9144000" cy="626269"/>
          </a:xfrm>
          <a:prstGeom prst="rect">
            <a:avLst/>
          </a:prstGeom>
        </p:spPr>
        <p:txBody>
          <a:bodyPr/>
          <a:lstStyle>
            <a:lvl1pPr algn="l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600" b="1" dirty="0">
                <a:solidFill>
                  <a:schemeClr val="tx1"/>
                </a:solidFill>
              </a:rPr>
              <a:t>ACTIGRAFT - Good For:</a:t>
            </a:r>
            <a:endParaRPr lang="he-IL" sz="3600" b="1" dirty="0">
              <a:solidFill>
                <a:schemeClr val="tx1"/>
              </a:solidFill>
            </a:endParaRPr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74507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50" kern="1200">
                <a:solidFill>
                  <a:srgbClr val="FFFFFF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098D01B5-E3D8-4FEC-A601-D7770FA9909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1600" y="1447800"/>
            <a:ext cx="9067800" cy="47859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0"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Chronic wounds:</a:t>
            </a:r>
          </a:p>
          <a:p>
            <a:pPr marL="285750" indent="-285750" rtl="0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Diabetic and Neuropathic Ulcers</a:t>
            </a:r>
          </a:p>
          <a:p>
            <a:pPr marL="285750" indent="-285750" rtl="0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Pressure &amp; Vascular Ulcers. </a:t>
            </a:r>
          </a:p>
          <a:p>
            <a:pPr marL="285750" indent="-285750" rtl="0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Non-healing wounds.</a:t>
            </a:r>
          </a:p>
          <a:p>
            <a:pPr rtl="0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Accelerate and improve healing of difficult to heal wounds:</a:t>
            </a:r>
          </a:p>
          <a:p>
            <a:pPr marL="285750" indent="-285750" rtl="0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Traumatic Wounds</a:t>
            </a:r>
          </a:p>
          <a:p>
            <a:pPr marL="285750" indent="-285750" rtl="0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Surgical &amp; Post-Surgical Wounds</a:t>
            </a:r>
          </a:p>
          <a:p>
            <a:pPr marL="285750" indent="-285750" rtl="0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Skin Tears</a:t>
            </a:r>
          </a:p>
          <a:p>
            <a:pPr marL="285750" indent="-285750" rtl="0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Pilonidal Sinus</a:t>
            </a:r>
          </a:p>
          <a:p>
            <a:pPr marL="285750" indent="-285750" rtl="0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Annal fistula </a:t>
            </a:r>
          </a:p>
          <a:p>
            <a:pPr marL="285750" indent="-285750" rtl="0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Stoma removal wound</a:t>
            </a:r>
          </a:p>
          <a:p>
            <a:pPr marL="285750" indent="-285750" rtl="0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Internal Cyst </a:t>
            </a:r>
            <a:endParaRPr lang="he-IL" sz="2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285750" indent="-285750" rtl="0"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Gun shut wound </a:t>
            </a:r>
            <a:endParaRPr lang="en-US" sz="22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7" name="תמונה 3">
            <a:extLst>
              <a:ext uri="{FF2B5EF4-FFF2-40B4-BE49-F238E27FC236}">
                <a16:creationId xmlns:a16="http://schemas.microsoft.com/office/drawing/2014/main" id="{27EF79B4-E3E4-4A4B-A62A-1CFEA4E6A9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37710" r="25000" b="38889"/>
          <a:stretch/>
        </p:blipFill>
        <p:spPr>
          <a:xfrm>
            <a:off x="3187700" y="0"/>
            <a:ext cx="2819400" cy="102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97139"/>
      </p:ext>
    </p:extLst>
  </p:cSld>
  <p:clrMapOvr>
    <a:masterClrMapping/>
  </p:clrMapOvr>
</p:sld>
</file>

<file path=ppt/theme/theme1.xml><?xml version="1.0" encoding="utf-8"?>
<a:theme xmlns:a="http://schemas.openxmlformats.org/drawingml/2006/main" name="מבט לאחור">
  <a:themeElements>
    <a:clrScheme name="אדום כתום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מבט לאחור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מבט לאחור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Contents Slide Master">
  <a:themeElements>
    <a:clrScheme name="2019-Medic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0BED4"/>
      </a:accent1>
      <a:accent2>
        <a:srgbClr val="8EDADA"/>
      </a:accent2>
      <a:accent3>
        <a:srgbClr val="AAAAAA"/>
      </a:accent3>
      <a:accent4>
        <a:srgbClr val="D4D4D4"/>
      </a:accent4>
      <a:accent5>
        <a:srgbClr val="60BED4"/>
      </a:accent5>
      <a:accent6>
        <a:srgbClr val="8EDADA"/>
      </a:accent6>
      <a:hlink>
        <a:srgbClr val="FFFFFF"/>
      </a:hlink>
      <a:folHlink>
        <a:srgbClr val="FFFFFF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73531</TotalTime>
  <Words>820</Words>
  <Application>Microsoft Office PowerPoint</Application>
  <PresentationFormat>On-screen Show (4:3)</PresentationFormat>
  <Paragraphs>142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מבט לאחור</vt:lpstr>
      <vt:lpstr>Contents Slide Master</vt:lpstr>
      <vt:lpstr>Recreating the Natural Wound Healing Environment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Recreating the Natural Wound Healing Environment</vt:lpstr>
    </vt:vector>
  </TitlesOfParts>
  <Company>Deep Breeze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alonk</dc:creator>
  <cp:lastModifiedBy>nharduf</cp:lastModifiedBy>
  <cp:revision>504</cp:revision>
  <cp:lastPrinted>2020-10-16T09:40:17Z</cp:lastPrinted>
  <dcterms:created xsi:type="dcterms:W3CDTF">2009-02-15T08:25:32Z</dcterms:created>
  <dcterms:modified xsi:type="dcterms:W3CDTF">2024-02-14T09:24:07Z</dcterms:modified>
</cp:coreProperties>
</file>